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5"/>
  </p:notesMasterIdLst>
  <p:sldIdLst>
    <p:sldId id="256" r:id="rId2"/>
    <p:sldId id="264" r:id="rId3"/>
    <p:sldId id="307" r:id="rId4"/>
    <p:sldId id="321" r:id="rId5"/>
    <p:sldId id="308" r:id="rId6"/>
    <p:sldId id="326" r:id="rId7"/>
    <p:sldId id="309" r:id="rId8"/>
    <p:sldId id="310" r:id="rId9"/>
    <p:sldId id="319" r:id="rId10"/>
    <p:sldId id="311" r:id="rId11"/>
    <p:sldId id="312" r:id="rId12"/>
    <p:sldId id="313" r:id="rId13"/>
    <p:sldId id="322" r:id="rId14"/>
    <p:sldId id="323" r:id="rId15"/>
    <p:sldId id="324" r:id="rId16"/>
    <p:sldId id="325" r:id="rId17"/>
    <p:sldId id="314" r:id="rId18"/>
    <p:sldId id="315" r:id="rId19"/>
    <p:sldId id="316" r:id="rId20"/>
    <p:sldId id="317" r:id="rId21"/>
    <p:sldId id="320" r:id="rId22"/>
    <p:sldId id="318" r:id="rId23"/>
    <p:sldId id="279" r:id="rId24"/>
  </p:sldIdLst>
  <p:sldSz cx="9144000" cy="5143500" type="screen16x9"/>
  <p:notesSz cx="6858000" cy="9144000"/>
  <p:embeddedFontLst>
    <p:embeddedFont>
      <p:font typeface="Consolas" panose="020B0609020204030204" pitchFamily="49" charset="0"/>
      <p:regular r:id="rId26"/>
      <p:bold r:id="rId27"/>
      <p:italic r:id="rId28"/>
      <p:boldItalic r:id="rId29"/>
    </p:embeddedFont>
    <p:embeddedFont>
      <p:font typeface="Krona One" panose="020B0604020202020204" charset="0"/>
      <p:regular r:id="rId30"/>
    </p:embeddedFont>
    <p:embeddedFont>
      <p:font typeface="Miriam Libre" panose="00000500000000000000" pitchFamily="2" charset="-79"/>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Introduction" id="{83885CDB-CB1A-429F-9E45-3668125011DD}">
          <p14:sldIdLst>
            <p14:sldId id="256"/>
            <p14:sldId id="264"/>
            <p14:sldId id="307"/>
          </p14:sldIdLst>
        </p14:section>
        <p14:section name="Importance" id="{8A84F912-A39D-411F-9D86-037B7B2969CD}">
          <p14:sldIdLst>
            <p14:sldId id="321"/>
            <p14:sldId id="308"/>
            <p14:sldId id="326"/>
            <p14:sldId id="309"/>
            <p14:sldId id="310"/>
            <p14:sldId id="319"/>
          </p14:sldIdLst>
        </p14:section>
        <p14:section name="Types" id="{9CEE57BC-BF14-4151-A9B7-529C3495705E}">
          <p14:sldIdLst>
            <p14:sldId id="311"/>
            <p14:sldId id="312"/>
            <p14:sldId id="313"/>
            <p14:sldId id="322"/>
            <p14:sldId id="323"/>
            <p14:sldId id="324"/>
            <p14:sldId id="325"/>
          </p14:sldIdLst>
        </p14:section>
        <p14:section name="Technologies" id="{B6A325AD-E8E9-47F6-A97B-47EB8E3AF56D}">
          <p14:sldIdLst>
            <p14:sldId id="314"/>
            <p14:sldId id="315"/>
            <p14:sldId id="316"/>
            <p14:sldId id="317"/>
          </p14:sldIdLst>
        </p14:section>
        <p14:section name="Closing" id="{18384729-C541-4D91-BAFA-DB2C534DD336}">
          <p14:sldIdLst>
            <p14:sldId id="320"/>
            <p14:sldId id="318"/>
            <p14:sldId id="279"/>
          </p14:sldIdLst>
        </p14:section>
      </p14:sectionLst>
    </p:ex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5C37"/>
    <a:srgbClr val="A7B9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17088DE-29B3-4A1C-9BD6-51BBB168883E}">
  <a:tblStyle styleId="{917088DE-29B3-4A1C-9BD6-51BBB168883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80" autoAdjust="0"/>
    <p:restoredTop sz="85664" autoAdjust="0"/>
  </p:normalViewPr>
  <p:slideViewPr>
    <p:cSldViewPr snapToGrid="0">
      <p:cViewPr>
        <p:scale>
          <a:sx n="100" d="100"/>
          <a:sy n="100" d="100"/>
        </p:scale>
        <p:origin x="522" y="57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850">
              <a:solidFill>
                <a:srgbClr val="5F7D96"/>
              </a:solidFill>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Data can come in many different forms, but two of the most basic ones are </a:t>
            </a:r>
            <a:r>
              <a:rPr lang="en-US" b="1" dirty="0"/>
              <a:t>numerical</a:t>
            </a:r>
            <a:r>
              <a:rPr lang="en-US" b="0" dirty="0"/>
              <a:t> and </a:t>
            </a:r>
            <a:r>
              <a:rPr lang="en-US" b="1" dirty="0"/>
              <a:t>categorical</a:t>
            </a:r>
          </a:p>
          <a:p>
            <a:r>
              <a:rPr lang="en-US" b="1" dirty="0"/>
              <a:t>Numerical</a:t>
            </a:r>
            <a:r>
              <a:rPr lang="en-US" b="0" dirty="0"/>
              <a:t> data is data in the form of numbers</a:t>
            </a:r>
          </a:p>
          <a:p>
            <a:pPr lvl="1"/>
            <a:r>
              <a:rPr lang="en-US" b="0" dirty="0"/>
              <a:t>It is quantitative</a:t>
            </a:r>
          </a:p>
          <a:p>
            <a:pPr lvl="1"/>
            <a:r>
              <a:rPr lang="en-US" b="0" dirty="0"/>
              <a:t>Arithmetic Operations can be performed on it</a:t>
            </a:r>
          </a:p>
          <a:p>
            <a:pPr lvl="0"/>
            <a:r>
              <a:rPr lang="en-US" b="0" dirty="0"/>
              <a:t>Show the students some examples of numerical data, and ask if they have any more</a:t>
            </a:r>
          </a:p>
          <a:p>
            <a:pPr lvl="0"/>
            <a:r>
              <a:rPr lang="en-US" b="1" dirty="0"/>
              <a:t>Categorical</a:t>
            </a:r>
            <a:r>
              <a:rPr lang="en-US" b="0" dirty="0"/>
              <a:t> data is data based on groups</a:t>
            </a:r>
          </a:p>
          <a:p>
            <a:pPr lvl="1"/>
            <a:r>
              <a:rPr lang="en-US" b="0" dirty="0"/>
              <a:t>It is qualitative (students may be able to guess this)</a:t>
            </a:r>
          </a:p>
          <a:p>
            <a:pPr lvl="1"/>
            <a:r>
              <a:rPr lang="en-US" b="0" dirty="0"/>
              <a:t>There is no specific mathematical meaning</a:t>
            </a:r>
          </a:p>
          <a:p>
            <a:pPr lvl="0"/>
            <a:r>
              <a:rPr lang="en-US" b="0" dirty="0"/>
              <a:t>Show the students some examples of categorical data, and ask if they have any more</a:t>
            </a:r>
            <a:endParaRPr lang="en-US" b="1" dirty="0"/>
          </a:p>
        </p:txBody>
      </p:sp>
    </p:spTree>
    <p:extLst>
      <p:ext uri="{BB962C8B-B14F-4D97-AF65-F5344CB8AC3E}">
        <p14:creationId xmlns:p14="http://schemas.microsoft.com/office/powerpoint/2010/main" val="1908292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1"/>
            <a:endParaRPr lang="en-US" dirty="0"/>
          </a:p>
          <a:p>
            <a:pPr lvl="0"/>
            <a:r>
              <a:rPr lang="en-US" dirty="0"/>
              <a:t>Bar chart – values indicated by length of bars. Good to compare magnitude/volume/size for different categories</a:t>
            </a:r>
          </a:p>
          <a:p>
            <a:pPr marL="158750" lvl="0" indent="0">
              <a:buNone/>
            </a:pPr>
            <a:endParaRPr lang="en-US" dirty="0"/>
          </a:p>
          <a:p>
            <a:pPr marL="158750" lvl="0" indent="0">
              <a:buNone/>
            </a:pPr>
            <a:r>
              <a:rPr lang="en-US" dirty="0"/>
              <a:t>Source for all images: https://chartio.com/learn/charts/essential-chart-types-for-data-visualization/</a:t>
            </a:r>
          </a:p>
          <a:p>
            <a:pPr lvl="0"/>
            <a:endParaRPr lang="en-US" dirty="0"/>
          </a:p>
        </p:txBody>
      </p:sp>
    </p:spTree>
    <p:extLst>
      <p:ext uri="{BB962C8B-B14F-4D97-AF65-F5344CB8AC3E}">
        <p14:creationId xmlns:p14="http://schemas.microsoft.com/office/powerpoint/2010/main" val="12254366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0"/>
            <a:endParaRPr lang="en-US" dirty="0"/>
          </a:p>
          <a:p>
            <a:pPr lvl="0"/>
            <a:r>
              <a:rPr lang="en-US" dirty="0"/>
              <a:t>Line chart – show how values change across a parameter (such as over time). Good for seeing patterns and trends</a:t>
            </a:r>
          </a:p>
          <a:p>
            <a:pPr lvl="0"/>
            <a:endParaRPr lang="en-US" dirty="0"/>
          </a:p>
        </p:txBody>
      </p:sp>
    </p:spTree>
    <p:extLst>
      <p:ext uri="{BB962C8B-B14F-4D97-AF65-F5344CB8AC3E}">
        <p14:creationId xmlns:p14="http://schemas.microsoft.com/office/powerpoint/2010/main" val="3637566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0"/>
            <a:endParaRPr lang="en-US" dirty="0"/>
          </a:p>
          <a:p>
            <a:pPr lvl="0"/>
            <a:r>
              <a:rPr lang="en-US" dirty="0"/>
              <a:t>Scatter plot – Combines values from two variables – helps show the relationship between the two pieces of data</a:t>
            </a:r>
          </a:p>
        </p:txBody>
      </p:sp>
    </p:spTree>
    <p:extLst>
      <p:ext uri="{BB962C8B-B14F-4D97-AF65-F5344CB8AC3E}">
        <p14:creationId xmlns:p14="http://schemas.microsoft.com/office/powerpoint/2010/main" val="36647115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0"/>
            <a:endParaRPr lang="en-US" dirty="0"/>
          </a:p>
          <a:p>
            <a:pPr lvl="0"/>
            <a:r>
              <a:rPr lang="en-US" dirty="0"/>
              <a:t>Box plot – uses boxes and whiskers to summarize the distribution of values within measured groups. Good for seeing where the majority of data lies</a:t>
            </a:r>
          </a:p>
          <a:p>
            <a:pPr lvl="0"/>
            <a:endParaRPr lang="en-US" dirty="0"/>
          </a:p>
        </p:txBody>
      </p:sp>
    </p:spTree>
    <p:extLst>
      <p:ext uri="{BB962C8B-B14F-4D97-AF65-F5344CB8AC3E}">
        <p14:creationId xmlns:p14="http://schemas.microsoft.com/office/powerpoint/2010/main" val="7094235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 over four of the most basic types of charts</a:t>
            </a:r>
          </a:p>
          <a:p>
            <a:pPr lvl="1"/>
            <a:r>
              <a:rPr lang="en-US" dirty="0"/>
              <a:t>For each one, ask the students if they can name the chart type and then reveal the answer</a:t>
            </a:r>
          </a:p>
          <a:p>
            <a:pPr lvl="0"/>
            <a:endParaRPr lang="en-US" dirty="0"/>
          </a:p>
          <a:p>
            <a:pPr lvl="0"/>
            <a:r>
              <a:rPr lang="en-US" dirty="0"/>
              <a:t>A few additional charts:</a:t>
            </a:r>
          </a:p>
          <a:p>
            <a:pPr lvl="1"/>
            <a:r>
              <a:rPr lang="en-US" dirty="0"/>
              <a:t>Histogram is basically a bar chart for continuous data</a:t>
            </a:r>
          </a:p>
          <a:p>
            <a:pPr lvl="1"/>
            <a:r>
              <a:rPr lang="en-US" dirty="0"/>
              <a:t>Pie chart is good for “part-to-whole” comparison when things all add up to 100%</a:t>
            </a:r>
          </a:p>
          <a:p>
            <a:pPr lvl="1"/>
            <a:r>
              <a:rPr lang="en-US" dirty="0"/>
              <a:t>Bubble chart can show relationship between </a:t>
            </a:r>
            <a:r>
              <a:rPr lang="en-US" i="1" dirty="0"/>
              <a:t>three</a:t>
            </a:r>
            <a:r>
              <a:rPr lang="en-US" i="0" dirty="0"/>
              <a:t> variables – the size of the bubble is another dimension</a:t>
            </a:r>
          </a:p>
          <a:p>
            <a:pPr lvl="1"/>
            <a:r>
              <a:rPr lang="en-US" i="0" dirty="0"/>
              <a:t>Heatmap uses color to indicate the magnitude of data – can be a helpful way to make data stand out in a more visually obvious way</a:t>
            </a:r>
          </a:p>
          <a:p>
            <a:pPr lvl="0"/>
            <a:endParaRPr lang="en-US" i="0" dirty="0"/>
          </a:p>
          <a:p>
            <a:pPr lvl="0"/>
            <a:r>
              <a:rPr lang="en-US" i="0" dirty="0"/>
              <a:t>There are a ton more ways to represent data visually – this is just scratching the surface of possible chart types!</a:t>
            </a:r>
            <a:endParaRPr lang="en-US" dirty="0"/>
          </a:p>
          <a:p>
            <a:pPr lvl="0"/>
            <a:endParaRPr lang="en-US" dirty="0"/>
          </a:p>
          <a:p>
            <a:pPr lvl="0"/>
            <a:endParaRPr lang="en-US" dirty="0"/>
          </a:p>
        </p:txBody>
      </p:sp>
    </p:spTree>
    <p:extLst>
      <p:ext uri="{BB962C8B-B14F-4D97-AF65-F5344CB8AC3E}">
        <p14:creationId xmlns:p14="http://schemas.microsoft.com/office/powerpoint/2010/main" val="32734240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Google Sheets has a lot of great built-in graphing capabilities for a variety of data types</a:t>
            </a:r>
          </a:p>
          <a:p>
            <a:r>
              <a:rPr lang="en-US" dirty="0"/>
              <a:t>There are a ton of different chart types, and it automatically suggests ones that might be good</a:t>
            </a:r>
          </a:p>
          <a:p>
            <a:r>
              <a:rPr lang="en-US" dirty="0"/>
              <a:t>There are also several ways to customize the charts – the styles, the titles, the gridlines/scale, and more!</a:t>
            </a:r>
          </a:p>
          <a:p>
            <a:r>
              <a:rPr lang="en-US" dirty="0"/>
              <a:t>Microsoft Excel is also good, but it’s not free</a:t>
            </a:r>
          </a:p>
          <a:p>
            <a:endParaRPr lang="en-US" dirty="0"/>
          </a:p>
          <a:p>
            <a:endParaRPr lang="en-US" dirty="0"/>
          </a:p>
        </p:txBody>
      </p:sp>
    </p:spTree>
    <p:extLst>
      <p:ext uri="{BB962C8B-B14F-4D97-AF65-F5344CB8AC3E}">
        <p14:creationId xmlns:p14="http://schemas.microsoft.com/office/powerpoint/2010/main" val="9420887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Start by going over R – a programming language for statistical computing</a:t>
            </a:r>
          </a:p>
          <a:p>
            <a:pPr lvl="1"/>
            <a:r>
              <a:rPr lang="en-US" dirty="0"/>
              <a:t>Developed by Ross Ihaka and Robert Gentleman (hm, I wonder where it got its name)</a:t>
            </a:r>
          </a:p>
          <a:p>
            <a:pPr lvl="1"/>
            <a:r>
              <a:rPr lang="en-US" dirty="0"/>
              <a:t>Very popular language to use for data processing</a:t>
            </a:r>
          </a:p>
          <a:p>
            <a:pPr lvl="1"/>
            <a:r>
              <a:rPr lang="en-US" dirty="0"/>
              <a:t>Free and open source, meaning anyone can use it and work on it</a:t>
            </a:r>
          </a:p>
          <a:p>
            <a:pPr lvl="1"/>
            <a:r>
              <a:rPr lang="en-US" dirty="0"/>
              <a:t>People really only use it for data/statistics – it isn’t a general purpose language</a:t>
            </a:r>
          </a:p>
          <a:p>
            <a:pPr lvl="0"/>
            <a:r>
              <a:rPr lang="en-US" dirty="0"/>
              <a:t>Next go over Python – a high-level, general-purpose programming language</a:t>
            </a:r>
          </a:p>
          <a:p>
            <a:pPr lvl="1"/>
            <a:r>
              <a:rPr lang="en-US" dirty="0"/>
              <a:t>Developed by Guido van Rossum</a:t>
            </a:r>
          </a:p>
          <a:p>
            <a:pPr lvl="1"/>
            <a:r>
              <a:rPr lang="en-US" dirty="0"/>
              <a:t>Got its name from Monty Python’s Flying Circus</a:t>
            </a:r>
          </a:p>
          <a:p>
            <a:pPr lvl="1"/>
            <a:r>
              <a:rPr lang="en-US" dirty="0"/>
              <a:t>Like R, it is free and open source</a:t>
            </a:r>
          </a:p>
          <a:p>
            <a:pPr lvl="1"/>
            <a:r>
              <a:rPr lang="en-US" dirty="0"/>
              <a:t>Unlike R, it can be used for almost anything – web development, game design, general scripting, and yes, data</a:t>
            </a:r>
          </a:p>
        </p:txBody>
      </p:sp>
    </p:spTree>
    <p:extLst>
      <p:ext uri="{BB962C8B-B14F-4D97-AF65-F5344CB8AC3E}">
        <p14:creationId xmlns:p14="http://schemas.microsoft.com/office/powerpoint/2010/main" val="20618047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basic rundown of what </a:t>
            </a:r>
            <a:r>
              <a:rPr lang="en-US" dirty="0" err="1"/>
              <a:t>ggplot</a:t>
            </a:r>
            <a:r>
              <a:rPr lang="en-US" dirty="0"/>
              <a:t> is – it’s a software package that allows developers to create elegant data visualizations using the Grammar of Graphics</a:t>
            </a:r>
          </a:p>
          <a:p>
            <a:r>
              <a:rPr lang="en-US" dirty="0"/>
              <a:t>There are versions for both R and Python – the syntax is very similar</a:t>
            </a:r>
          </a:p>
          <a:p>
            <a:r>
              <a:rPr lang="en-US" dirty="0"/>
              <a:t>Show the code – note the syntax</a:t>
            </a:r>
          </a:p>
          <a:p>
            <a:pPr lvl="1"/>
            <a:r>
              <a:rPr lang="en-US" dirty="0"/>
              <a:t>Starts with parentheses – open and closed. There will be code within these</a:t>
            </a:r>
          </a:p>
          <a:p>
            <a:pPr lvl="1"/>
            <a:r>
              <a:rPr lang="en-US" dirty="0"/>
              <a:t>Next – </a:t>
            </a:r>
            <a:r>
              <a:rPr lang="en-US" b="1" dirty="0" err="1"/>
              <a:t>ggplot</a:t>
            </a:r>
            <a:r>
              <a:rPr lang="en-US" b="1" dirty="0"/>
              <a:t>(economics) +</a:t>
            </a:r>
            <a:r>
              <a:rPr lang="en-US" b="0" dirty="0"/>
              <a:t>. Here, </a:t>
            </a:r>
            <a:r>
              <a:rPr lang="en-US" b="1" dirty="0"/>
              <a:t>economics</a:t>
            </a:r>
            <a:r>
              <a:rPr lang="en-US" b="0" dirty="0"/>
              <a:t> is a dataset we loaded in. </a:t>
            </a:r>
            <a:r>
              <a:rPr lang="en-US" b="1" dirty="0" err="1"/>
              <a:t>ggplot</a:t>
            </a:r>
            <a:r>
              <a:rPr lang="en-US" b="0" dirty="0"/>
              <a:t> tells Python that we want to plot this data. The </a:t>
            </a:r>
            <a:r>
              <a:rPr lang="en-US" b="1" dirty="0"/>
              <a:t>+</a:t>
            </a:r>
            <a:r>
              <a:rPr lang="en-US" b="0" dirty="0"/>
              <a:t> tells Python that we are adding some extra info for the plot.</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b="0" dirty="0"/>
              <a:t>Next - </a:t>
            </a:r>
            <a:r>
              <a:rPr lang="en-US" sz="1100" b="1" dirty="0" err="1">
                <a:solidFill>
                  <a:schemeClr val="bg1"/>
                </a:solidFill>
                <a:effectLst/>
                <a:latin typeface="Consolas" panose="020B0609020204030204" pitchFamily="49" charset="0"/>
              </a:rPr>
              <a:t>aes</a:t>
            </a:r>
            <a:r>
              <a:rPr lang="en-US" sz="1100" b="1" dirty="0">
                <a:solidFill>
                  <a:schemeClr val="bg1"/>
                </a:solidFill>
                <a:effectLst/>
                <a:latin typeface="Consolas" panose="020B0609020204030204" pitchFamily="49" charset="0"/>
              </a:rPr>
              <a:t>(x=</a:t>
            </a:r>
            <a:r>
              <a:rPr lang="en-US" sz="1100" b="1" dirty="0">
                <a:solidFill>
                  <a:schemeClr val="accent2"/>
                </a:solidFill>
                <a:effectLst/>
                <a:latin typeface="Consolas" panose="020B0609020204030204" pitchFamily="49" charset="0"/>
              </a:rPr>
              <a:t>"date"</a:t>
            </a:r>
            <a:r>
              <a:rPr lang="en-US" sz="1100" b="1" dirty="0">
                <a:solidFill>
                  <a:schemeClr val="bg1"/>
                </a:solidFill>
                <a:effectLst/>
                <a:latin typeface="Consolas" panose="020B0609020204030204" pitchFamily="49" charset="0"/>
              </a:rPr>
              <a:t>, y=</a:t>
            </a:r>
            <a:r>
              <a:rPr lang="en-US" sz="1100" b="1" dirty="0">
                <a:solidFill>
                  <a:schemeClr val="accent2"/>
                </a:solidFill>
                <a:effectLst/>
                <a:latin typeface="Consolas" panose="020B0609020204030204" pitchFamily="49" charset="0"/>
              </a:rPr>
              <a:t>"pop"</a:t>
            </a:r>
            <a:r>
              <a:rPr lang="en-US" sz="1100" b="1" dirty="0">
                <a:solidFill>
                  <a:schemeClr val="bg1"/>
                </a:solidFill>
                <a:effectLst/>
                <a:latin typeface="Consolas" panose="020B0609020204030204" pitchFamily="49" charset="0"/>
              </a:rPr>
              <a:t>) +</a:t>
            </a:r>
            <a:r>
              <a:rPr lang="en-US" sz="1100" b="0" dirty="0">
                <a:solidFill>
                  <a:schemeClr val="bg1"/>
                </a:solidFill>
                <a:effectLst/>
                <a:latin typeface="Consolas" panose="020B0609020204030204" pitchFamily="49" charset="0"/>
              </a:rPr>
              <a:t>. Here, </a:t>
            </a:r>
            <a:r>
              <a:rPr lang="en-US" sz="1100" b="1" dirty="0" err="1">
                <a:solidFill>
                  <a:schemeClr val="bg1"/>
                </a:solidFill>
                <a:effectLst/>
                <a:latin typeface="Consolas" panose="020B0609020204030204" pitchFamily="49" charset="0"/>
              </a:rPr>
              <a:t>aes</a:t>
            </a:r>
            <a:r>
              <a:rPr lang="en-US" sz="1100" b="0" dirty="0">
                <a:solidFill>
                  <a:schemeClr val="bg1"/>
                </a:solidFill>
                <a:effectLst/>
                <a:latin typeface="Consolas" panose="020B0609020204030204" pitchFamily="49" charset="0"/>
              </a:rPr>
              <a:t> means </a:t>
            </a:r>
            <a:r>
              <a:rPr lang="en-US" sz="1100" b="0" i="1" dirty="0">
                <a:solidFill>
                  <a:schemeClr val="bg1"/>
                </a:solidFill>
                <a:effectLst/>
                <a:latin typeface="Consolas" panose="020B0609020204030204" pitchFamily="49" charset="0"/>
              </a:rPr>
              <a:t>aesthetics</a:t>
            </a:r>
            <a:r>
              <a:rPr lang="en-US" sz="1100" b="0" i="0" dirty="0">
                <a:solidFill>
                  <a:schemeClr val="bg1"/>
                </a:solidFill>
                <a:effectLst/>
                <a:latin typeface="Consolas" panose="020B0609020204030204" pitchFamily="49" charset="0"/>
              </a:rPr>
              <a:t> – the look of the plot. </a:t>
            </a:r>
            <a:r>
              <a:rPr lang="en-US" sz="1100" b="1" i="0" dirty="0">
                <a:solidFill>
                  <a:schemeClr val="bg1"/>
                </a:solidFill>
                <a:effectLst/>
                <a:latin typeface="Consolas" panose="020B0609020204030204" pitchFamily="49" charset="0"/>
              </a:rPr>
              <a:t>x=“date”</a:t>
            </a:r>
            <a:r>
              <a:rPr lang="en-US" sz="1100" b="0" i="0" dirty="0">
                <a:solidFill>
                  <a:schemeClr val="bg1"/>
                </a:solidFill>
                <a:effectLst/>
                <a:latin typeface="Consolas" panose="020B0609020204030204" pitchFamily="49" charset="0"/>
              </a:rPr>
              <a:t> means the x-axis should show the date, and </a:t>
            </a:r>
            <a:r>
              <a:rPr lang="en-US" sz="1100" b="1" i="0" dirty="0">
                <a:solidFill>
                  <a:schemeClr val="bg1"/>
                </a:solidFill>
                <a:effectLst/>
                <a:latin typeface="Consolas" panose="020B0609020204030204" pitchFamily="49" charset="0"/>
              </a:rPr>
              <a:t>y=“pop”</a:t>
            </a:r>
            <a:r>
              <a:rPr lang="en-US" sz="1100" b="0" i="0" dirty="0">
                <a:solidFill>
                  <a:schemeClr val="bg1"/>
                </a:solidFill>
                <a:effectLst/>
                <a:latin typeface="Consolas" panose="020B0609020204030204" pitchFamily="49" charset="0"/>
              </a:rPr>
              <a:t> means the y-axis should show the population. Again, the </a:t>
            </a:r>
            <a:r>
              <a:rPr lang="en-US" sz="1100" b="1" i="0" dirty="0">
                <a:solidFill>
                  <a:schemeClr val="bg1"/>
                </a:solidFill>
                <a:effectLst/>
                <a:latin typeface="Consolas" panose="020B0609020204030204" pitchFamily="49" charset="0"/>
              </a:rPr>
              <a:t>+</a:t>
            </a:r>
            <a:r>
              <a:rPr lang="en-US" sz="1100" b="0" i="0" dirty="0">
                <a:solidFill>
                  <a:schemeClr val="bg1"/>
                </a:solidFill>
                <a:effectLst/>
                <a:latin typeface="Consolas" panose="020B0609020204030204" pitchFamily="49" charset="0"/>
              </a:rPr>
              <a:t> tells Python we want to add something after.</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dirty="0">
                <a:solidFill>
                  <a:schemeClr val="bg1"/>
                </a:solidFill>
                <a:effectLst/>
                <a:latin typeface="Consolas" panose="020B0609020204030204" pitchFamily="49" charset="0"/>
              </a:rPr>
              <a:t>Finally, </a:t>
            </a:r>
            <a:r>
              <a:rPr lang="en-US" sz="1100" b="1" i="0" dirty="0" err="1">
                <a:solidFill>
                  <a:schemeClr val="bg1"/>
                </a:solidFill>
                <a:effectLst/>
                <a:latin typeface="Consolas" panose="020B0609020204030204" pitchFamily="49" charset="0"/>
              </a:rPr>
              <a:t>geom_line</a:t>
            </a:r>
            <a:r>
              <a:rPr lang="en-US" sz="1100" b="1" i="0" dirty="0">
                <a:solidFill>
                  <a:schemeClr val="bg1"/>
                </a:solidFill>
                <a:effectLst/>
                <a:latin typeface="Consolas" panose="020B0609020204030204" pitchFamily="49" charset="0"/>
              </a:rPr>
              <a:t>()</a:t>
            </a:r>
            <a:r>
              <a:rPr lang="en-US" sz="1100" b="0" i="0" dirty="0">
                <a:solidFill>
                  <a:schemeClr val="bg1"/>
                </a:solidFill>
                <a:effectLst/>
                <a:latin typeface="Consolas" panose="020B0609020204030204" pitchFamily="49" charset="0"/>
              </a:rPr>
              <a:t> tells </a:t>
            </a:r>
            <a:r>
              <a:rPr lang="en-US" sz="1100" b="0" i="0" dirty="0" err="1">
                <a:solidFill>
                  <a:schemeClr val="bg1"/>
                </a:solidFill>
                <a:effectLst/>
                <a:latin typeface="Consolas" panose="020B0609020204030204" pitchFamily="49" charset="0"/>
              </a:rPr>
              <a:t>ggplot</a:t>
            </a:r>
            <a:r>
              <a:rPr lang="en-US" sz="1100" b="0" i="0" dirty="0">
                <a:solidFill>
                  <a:schemeClr val="bg1"/>
                </a:solidFill>
                <a:effectLst/>
                <a:latin typeface="Consolas" panose="020B0609020204030204" pitchFamily="49" charset="0"/>
              </a:rPr>
              <a:t> what geometric shape we would like to use for the data – a line in this case.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b="0" i="0" dirty="0">
                <a:solidFill>
                  <a:schemeClr val="bg1"/>
                </a:solidFill>
                <a:effectLst/>
                <a:latin typeface="Consolas" panose="020B0609020204030204" pitchFamily="49" charset="0"/>
              </a:rPr>
              <a:t>Show the resulting plot – it takes the data, and puts it on the line chart!</a:t>
            </a:r>
            <a:endParaRPr lang="en-US" b="1" i="1" dirty="0"/>
          </a:p>
          <a:p>
            <a:pPr lvl="1"/>
            <a:endParaRPr lang="en-US" dirty="0"/>
          </a:p>
          <a:p>
            <a:endParaRPr lang="en-US" dirty="0"/>
          </a:p>
        </p:txBody>
      </p:sp>
    </p:spTree>
    <p:extLst>
      <p:ext uri="{BB962C8B-B14F-4D97-AF65-F5344CB8AC3E}">
        <p14:creationId xmlns:p14="http://schemas.microsoft.com/office/powerpoint/2010/main" val="31779016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Ask the students if they remember any examples of data visualization</a:t>
            </a:r>
          </a:p>
          <a:p>
            <a:pPr lvl="1"/>
            <a:r>
              <a:rPr lang="en-US" dirty="0"/>
              <a:t>Go over some of the ones covered in this presentation – emphasize that there are many more too!</a:t>
            </a:r>
          </a:p>
          <a:p>
            <a:pPr lvl="0"/>
            <a:r>
              <a:rPr lang="en-US" dirty="0"/>
              <a:t>Ask the students if they remember why they should learn data visualization</a:t>
            </a:r>
          </a:p>
          <a:p>
            <a:pPr lvl="1"/>
            <a:r>
              <a:rPr lang="en-US" dirty="0"/>
              <a:t>Go over some reasons – also it’s important to be vigilant as a consumer when viewing any data in a visual way</a:t>
            </a:r>
          </a:p>
          <a:p>
            <a:pPr lvl="0"/>
            <a:r>
              <a:rPr lang="en-US" dirty="0"/>
              <a:t>Ask the students if they can recall any of the technologies that can be used for data visualization</a:t>
            </a:r>
          </a:p>
          <a:p>
            <a:pPr lvl="1"/>
            <a:r>
              <a:rPr lang="en-US" dirty="0"/>
              <a:t>Go over some examples</a:t>
            </a:r>
          </a:p>
          <a:p>
            <a:pPr lvl="0"/>
            <a:r>
              <a:rPr lang="en-US" dirty="0"/>
              <a:t>Ask the students if they can recall the types of data and types of charts</a:t>
            </a:r>
          </a:p>
          <a:p>
            <a:pPr lvl="1"/>
            <a:r>
              <a:rPr lang="en-US" dirty="0"/>
              <a:t>Go over the different types of data and some different types of charts</a:t>
            </a:r>
          </a:p>
        </p:txBody>
      </p:sp>
    </p:spTree>
    <p:extLst>
      <p:ext uri="{BB962C8B-B14F-4D97-AF65-F5344CB8AC3E}">
        <p14:creationId xmlns:p14="http://schemas.microsoft.com/office/powerpoint/2010/main" val="12751884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e30e247bb5_0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e30e247bb5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Show one basic example of graphs and charts</a:t>
            </a:r>
          </a:p>
          <a:p>
            <a:r>
              <a:rPr lang="en-US" dirty="0"/>
              <a:t>Show a video example – play the clip until around ~3:30</a:t>
            </a:r>
          </a:p>
          <a:p>
            <a:pPr lvl="1"/>
            <a:r>
              <a:rPr lang="en-US" dirty="0"/>
              <a:t>This shows how data can tell a story</a:t>
            </a:r>
          </a:p>
          <a:p>
            <a:pPr lvl="1"/>
            <a:r>
              <a:rPr lang="en-US" dirty="0"/>
              <a:t>If the video in the slide does not work: https://www.youtube.com/watch?v=lvh6NLqKRfs&amp;t=105s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
        <p:cNvGrpSpPr/>
        <p:nvPr/>
      </p:nvGrpSpPr>
      <p:grpSpPr>
        <a:xfrm>
          <a:off x="0" y="0"/>
          <a:ext cx="0" cy="0"/>
          <a:chOff x="0" y="0"/>
          <a:chExt cx="0" cy="0"/>
        </a:xfrm>
      </p:grpSpPr>
      <p:sp>
        <p:nvSpPr>
          <p:cNvPr id="1500" name="Google Shape;1500;ge30e247bb5_0_429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 name="Google Shape;1501;ge30e247bb5_0_42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Show a couple more examples – let the students visit each website to play around with the visualizations for a bit</a:t>
            </a:r>
          </a:p>
        </p:txBody>
      </p:sp>
    </p:spTree>
    <p:extLst>
      <p:ext uri="{BB962C8B-B14F-4D97-AF65-F5344CB8AC3E}">
        <p14:creationId xmlns:p14="http://schemas.microsoft.com/office/powerpoint/2010/main" val="32583313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get into the importance of data visualization, and why it matters at all</a:t>
            </a:r>
          </a:p>
        </p:txBody>
      </p:sp>
    </p:spTree>
    <p:extLst>
      <p:ext uri="{BB962C8B-B14F-4D97-AF65-F5344CB8AC3E}">
        <p14:creationId xmlns:p14="http://schemas.microsoft.com/office/powerpoint/2010/main" val="1632922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Ask the students if they have any ideas of why data should be visualized</a:t>
            </a:r>
          </a:p>
          <a:p>
            <a:r>
              <a:rPr lang="en-US" dirty="0"/>
              <a:t>Reveal one basic example – it makes big blobs of text-based data much more digestible</a:t>
            </a:r>
          </a:p>
          <a:p>
            <a:pPr lvl="1"/>
            <a:r>
              <a:rPr lang="en-US" dirty="0"/>
              <a:t>Show the data in tabular form first – ask students if they can see which region made the most sales</a:t>
            </a:r>
          </a:p>
          <a:p>
            <a:pPr lvl="1"/>
            <a:r>
              <a:rPr lang="en-US" dirty="0"/>
              <a:t>Then, reveal the chart – ask them again if they can see which region made the most sales</a:t>
            </a:r>
          </a:p>
          <a:p>
            <a:pPr lvl="0"/>
            <a:r>
              <a:rPr lang="en-US" dirty="0"/>
              <a:t>Data visualization can make it much easier to make decisions based on data, or find patterns that would have been difficult to see otherwise</a:t>
            </a:r>
          </a:p>
        </p:txBody>
      </p:sp>
    </p:spTree>
    <p:extLst>
      <p:ext uri="{BB962C8B-B14F-4D97-AF65-F5344CB8AC3E}">
        <p14:creationId xmlns:p14="http://schemas.microsoft.com/office/powerpoint/2010/main" val="1978840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Show students this chart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It was created by Florence Nightingale, an English social reformer and statistician in the 1800s. She is the known as the founder of modern nursing, due to her enormous impact on the medical field.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The chart shows causes of mortality during two years in the 19</a:t>
            </a:r>
            <a:r>
              <a:rPr kumimoji="0" lang="en-US" sz="1100" b="0" i="0" u="none" strike="noStrike" kern="0" cap="none" spc="0" normalizeH="0" baseline="30000" noProof="0" dirty="0">
                <a:ln>
                  <a:noFill/>
                </a:ln>
                <a:solidFill>
                  <a:srgbClr val="000000"/>
                </a:solidFill>
                <a:effectLst/>
                <a:uLnTx/>
                <a:uFillTx/>
                <a:latin typeface="Arial"/>
                <a:cs typeface="Arial"/>
                <a:sym typeface="Arial"/>
              </a:rPr>
              <a:t>th</a:t>
            </a:r>
            <a:r>
              <a:rPr kumimoji="0" lang="en-US" sz="1100" b="0" i="0" u="none" strike="noStrike" kern="0" cap="none" spc="0" normalizeH="0" baseline="0" noProof="0" dirty="0">
                <a:ln>
                  <a:noFill/>
                </a:ln>
                <a:solidFill>
                  <a:srgbClr val="000000"/>
                </a:solidFill>
                <a:effectLst/>
                <a:uLnTx/>
                <a:uFillTx/>
                <a:latin typeface="Arial"/>
                <a:cs typeface="Arial"/>
                <a:sym typeface="Arial"/>
              </a:rPr>
              <a:t> century in the Army in the East</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b="0" i="0" u="none" strike="noStrike" kern="0" cap="none" spc="0" normalizeH="0" baseline="0" noProof="0" dirty="0">
                <a:ln>
                  <a:noFill/>
                </a:ln>
                <a:solidFill>
                  <a:srgbClr val="000000"/>
                </a:solidFill>
                <a:effectLst/>
                <a:uLnTx/>
                <a:uFillTx/>
                <a:latin typeface="Arial"/>
                <a:cs typeface="Arial"/>
                <a:sym typeface="Arial"/>
              </a:rPr>
              <a:t>Preventable causes of death are in light blue – clearly more than the other deaths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b="0" i="0" u="none" strike="noStrike" kern="0" cap="none" spc="0" normalizeH="0" baseline="0" noProof="0" dirty="0">
                <a:ln>
                  <a:noFill/>
                </a:ln>
                <a:solidFill>
                  <a:srgbClr val="000000"/>
                </a:solidFill>
                <a:effectLst/>
                <a:uLnTx/>
                <a:uFillTx/>
                <a:latin typeface="Arial"/>
                <a:cs typeface="Arial"/>
                <a:sym typeface="Arial"/>
              </a:rPr>
              <a:t>The goal was to show how important sanitation was in army hospitals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b="0" i="0" u="none" strike="noStrike" kern="0" cap="none" spc="0" normalizeH="0" baseline="0" noProof="0" dirty="0">
                <a:ln>
                  <a:noFill/>
                </a:ln>
                <a:solidFill>
                  <a:srgbClr val="000000"/>
                </a:solidFill>
                <a:effectLst/>
                <a:uLnTx/>
                <a:uFillTx/>
                <a:latin typeface="Arial"/>
                <a:cs typeface="Arial"/>
                <a:sym typeface="Arial"/>
              </a:rPr>
              <a:t>It worked! There were sanitary reforms, and the mortality rate dropped by over a factor of 3.</a:t>
            </a:r>
            <a:endParaRPr lang="en-US" dirty="0"/>
          </a:p>
          <a:p>
            <a:pPr marL="158750" indent="0">
              <a:buNone/>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Source for info: https://towardsdatascience.com/data-visualization-theory-an-introduction-a077c0d80498</a:t>
            </a:r>
          </a:p>
          <a:p>
            <a:pPr marL="158750" indent="0">
              <a:buNone/>
            </a:pPr>
            <a:endParaRPr lang="en-US" dirty="0"/>
          </a:p>
        </p:txBody>
      </p:sp>
    </p:spTree>
    <p:extLst>
      <p:ext uri="{BB962C8B-B14F-4D97-AF65-F5344CB8AC3E}">
        <p14:creationId xmlns:p14="http://schemas.microsoft.com/office/powerpoint/2010/main" val="1590371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Show the students some statistics about data (2 bubbles)</a:t>
            </a:r>
          </a:p>
          <a:p>
            <a:pPr lvl="1"/>
            <a:r>
              <a:rPr lang="en-US" dirty="0"/>
              <a:t>It’s a little outdated, but if anything, the numbers have probably gone up</a:t>
            </a:r>
          </a:p>
          <a:p>
            <a:pPr lvl="1"/>
            <a:r>
              <a:rPr lang="en-US" dirty="0"/>
              <a:t>Source: https://www.forbes.com/sites/bernardmarr/2018/05/21/how-much-data-do-we-create-every-day-the-mind-blowing-stats-everyone-should-read/?sh=2fbc1c260ba9</a:t>
            </a:r>
          </a:p>
          <a:p>
            <a:pPr lvl="0"/>
            <a:r>
              <a:rPr lang="en-US" dirty="0"/>
              <a:t>Ask the students if they have any idea what happens to all the data (question)</a:t>
            </a:r>
          </a:p>
          <a:p>
            <a:pPr lvl="1"/>
            <a:r>
              <a:rPr lang="en-US" dirty="0"/>
              <a:t>Any examples of companies that take their data and do things with it?</a:t>
            </a:r>
          </a:p>
          <a:p>
            <a:pPr lvl="1"/>
            <a:r>
              <a:rPr lang="en-US" dirty="0"/>
              <a:t>Amazon shopping knows what you want, Google knows where you are and what to search for, </a:t>
            </a:r>
            <a:r>
              <a:rPr lang="en-US" dirty="0" err="1"/>
              <a:t>etc</a:t>
            </a:r>
            <a:endParaRPr lang="en-US" dirty="0"/>
          </a:p>
          <a:p>
            <a:pPr lvl="0"/>
            <a:r>
              <a:rPr lang="en-US" dirty="0"/>
              <a:t>Reveal that data is extremely valuable… but only if you are actually able to figure out what it means</a:t>
            </a:r>
          </a:p>
          <a:p>
            <a:pPr lvl="0"/>
            <a:r>
              <a:rPr lang="en-US" dirty="0"/>
              <a:t>Visualization is one way to make sense of the jumble of data, and start to find patterns or meaningful </a:t>
            </a:r>
            <a:r>
              <a:rPr lang="en-US" i="1" dirty="0"/>
              <a:t>information</a:t>
            </a:r>
          </a:p>
          <a:p>
            <a:pPr lvl="0"/>
            <a:r>
              <a:rPr lang="en-US" b="1" i="0" dirty="0"/>
              <a:t>Data Scientists</a:t>
            </a:r>
            <a:r>
              <a:rPr lang="en-US" b="0" i="0" dirty="0"/>
              <a:t> and </a:t>
            </a:r>
            <a:r>
              <a:rPr lang="en-US" b="1" i="0" dirty="0"/>
              <a:t>Data Analysts</a:t>
            </a:r>
            <a:r>
              <a:rPr lang="en-US" b="0" i="0" dirty="0"/>
              <a:t> often use data visualization to start exploring a new data set</a:t>
            </a:r>
          </a:p>
          <a:p>
            <a:pPr lvl="1"/>
            <a:r>
              <a:rPr lang="en-US" b="0" i="0" dirty="0"/>
              <a:t>These people are responsible for digging through the excess of data to find useful information that can help guide organizations to make decisions</a:t>
            </a:r>
          </a:p>
          <a:p>
            <a:pPr lvl="0"/>
            <a:r>
              <a:rPr lang="en-US" b="0" i="0" dirty="0"/>
              <a:t>Learning about Data Visualization can be a fantastic career-building skill for anyone interested in working with data!</a:t>
            </a:r>
            <a:endParaRPr lang="en-US" dirty="0"/>
          </a:p>
        </p:txBody>
      </p:sp>
    </p:spTree>
    <p:extLst>
      <p:ext uri="{BB962C8B-B14F-4D97-AF65-F5344CB8AC3E}">
        <p14:creationId xmlns:p14="http://schemas.microsoft.com/office/powerpoint/2010/main" val="2537307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Ask if any local students have seen this map</a:t>
            </a:r>
          </a:p>
          <a:p>
            <a:pPr lvl="1"/>
            <a:r>
              <a:rPr lang="en-US" dirty="0"/>
              <a:t>It’s from the Ohio Department of Health (ODH) and it shows the </a:t>
            </a:r>
            <a:r>
              <a:rPr lang="en-US" dirty="0" err="1"/>
              <a:t>CoViD</a:t>
            </a:r>
            <a:r>
              <a:rPr lang="en-US" dirty="0"/>
              <a:t> risk levels across Ohio</a:t>
            </a:r>
          </a:p>
          <a:p>
            <a:r>
              <a:rPr lang="en-US" dirty="0"/>
              <a:t>This data-driven solution makes it easy to see where it’s safe and where it might not be safe</a:t>
            </a:r>
          </a:p>
          <a:p>
            <a:pPr lvl="1"/>
            <a:r>
              <a:rPr lang="en-US" dirty="0"/>
              <a:t>Each county has a color-coordinated risk level, along with additional stats across six categories, including historical data</a:t>
            </a:r>
          </a:p>
          <a:p>
            <a:endParaRPr lang="en-US" dirty="0"/>
          </a:p>
          <a:p>
            <a:r>
              <a:rPr lang="en-US" dirty="0"/>
              <a:t>These visualizations helped the government decide where to allocate resources and how to respond to the threat in different regions</a:t>
            </a:r>
          </a:p>
          <a:p>
            <a:endParaRPr lang="en-US" dirty="0"/>
          </a:p>
        </p:txBody>
      </p:sp>
    </p:spTree>
    <p:extLst>
      <p:ext uri="{BB962C8B-B14F-4D97-AF65-F5344CB8AC3E}">
        <p14:creationId xmlns:p14="http://schemas.microsoft.com/office/powerpoint/2010/main" val="1938235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There are many issues that can arise if the data visualizer has any sort of agenda</a:t>
            </a:r>
          </a:p>
          <a:p>
            <a:pPr lvl="1"/>
            <a:r>
              <a:rPr lang="en-US" dirty="0"/>
              <a:t>Visualizations can make it look like certain things are true when they might not be</a:t>
            </a:r>
          </a:p>
          <a:p>
            <a:pPr lvl="0"/>
            <a:r>
              <a:rPr lang="en-US" dirty="0"/>
              <a:t>Reveal the first graph, and ask the students if they can tell what’s wrong with it</a:t>
            </a:r>
          </a:p>
          <a:p>
            <a:pPr lvl="0"/>
            <a:r>
              <a:rPr lang="en-US" dirty="0"/>
              <a:t>Reveal the answer – the graph has been truncated!</a:t>
            </a:r>
          </a:p>
          <a:p>
            <a:pPr lvl="1"/>
            <a:r>
              <a:rPr lang="en-US" dirty="0"/>
              <a:t>The difference between these two values is actually way smaller than it looks</a:t>
            </a:r>
          </a:p>
          <a:p>
            <a:pPr lvl="1"/>
            <a:r>
              <a:rPr lang="en-US" dirty="0"/>
              <a:t>The designer at Fox News probably wanted to scare people into thinking their taxes would go way up, when that isn’t actually the case</a:t>
            </a:r>
          </a:p>
          <a:p>
            <a:pPr lvl="0"/>
            <a:r>
              <a:rPr lang="en-US" dirty="0"/>
              <a:t>Reveal the second graph, and ask the students if they can tell what’s wrong with it</a:t>
            </a:r>
          </a:p>
          <a:p>
            <a:pPr lvl="1"/>
            <a:r>
              <a:rPr lang="en-US" dirty="0"/>
              <a:t>The data here is </a:t>
            </a:r>
            <a:r>
              <a:rPr lang="en-US" b="0" dirty="0"/>
              <a:t>real, but does ice cream actually </a:t>
            </a:r>
            <a:r>
              <a:rPr lang="en-US" b="0" i="1" dirty="0"/>
              <a:t>cause</a:t>
            </a:r>
            <a:r>
              <a:rPr lang="en-US" b="0" i="0" dirty="0"/>
              <a:t> murder? Or does murder </a:t>
            </a:r>
            <a:r>
              <a:rPr lang="en-US" b="0" i="1" dirty="0"/>
              <a:t>cause</a:t>
            </a:r>
            <a:r>
              <a:rPr lang="en-US" b="0" i="0" dirty="0"/>
              <a:t> ice cream?</a:t>
            </a:r>
          </a:p>
          <a:p>
            <a:pPr lvl="0"/>
            <a:r>
              <a:rPr lang="en-US" b="0" i="0" dirty="0"/>
              <a:t>Reveal the fallacy here – it is a case of </a:t>
            </a:r>
            <a:r>
              <a:rPr lang="en-US" b="0" i="1" dirty="0"/>
              <a:t>correlation</a:t>
            </a:r>
            <a:r>
              <a:rPr lang="en-US" b="0" i="0" dirty="0"/>
              <a:t>, not </a:t>
            </a:r>
            <a:r>
              <a:rPr lang="en-US" b="0" i="1" dirty="0"/>
              <a:t>causation</a:t>
            </a:r>
            <a:endParaRPr lang="en-US" b="1" i="1" dirty="0"/>
          </a:p>
          <a:p>
            <a:pPr lvl="1"/>
            <a:r>
              <a:rPr lang="en-US" b="0" i="0" dirty="0"/>
              <a:t>Ice Cream and Murders do both go up in the summertime, but they are both due to the weather, not each other</a:t>
            </a:r>
          </a:p>
          <a:p>
            <a:pPr lvl="1"/>
            <a:r>
              <a:rPr lang="en-US" b="0" i="0" dirty="0"/>
              <a:t>It can be very dangerous to relate two pieces of data when they are actually both by-products of another thing</a:t>
            </a:r>
          </a:p>
          <a:p>
            <a:pPr lvl="0"/>
            <a:r>
              <a:rPr lang="en-US" b="0" i="0" dirty="0"/>
              <a:t>There are a ton of other ways to create misleading visualizations:</a:t>
            </a:r>
          </a:p>
          <a:p>
            <a:pPr lvl="1"/>
            <a:r>
              <a:rPr lang="en-US" b="0" i="0" dirty="0"/>
              <a:t>Omitting data or cherry-picking certain stats</a:t>
            </a:r>
          </a:p>
          <a:p>
            <a:pPr lvl="1"/>
            <a:r>
              <a:rPr lang="en-US" b="0" i="0" dirty="0"/>
              <a:t>Using the wrong type of chart</a:t>
            </a:r>
          </a:p>
          <a:p>
            <a:pPr lvl="1"/>
            <a:r>
              <a:rPr lang="en-US" b="0" i="0" dirty="0"/>
              <a:t>Throwing a bunch of extra data onto a graph to confuse people</a:t>
            </a:r>
          </a:p>
          <a:p>
            <a:pPr lvl="0"/>
            <a:r>
              <a:rPr lang="en-US" b="0" i="0" dirty="0"/>
              <a:t>With all of this in mind, it is important to note that visualizations can be misleading and may not tell the whole story</a:t>
            </a:r>
          </a:p>
          <a:p>
            <a:pPr lvl="0"/>
            <a:r>
              <a:rPr lang="en-US" b="0" i="0" dirty="0"/>
              <a:t>It is important as a consumer to remain vigilant, and be skeptical of anything presented as fact</a:t>
            </a:r>
          </a:p>
          <a:p>
            <a:pPr lvl="1"/>
            <a:endParaRPr lang="en-US" b="0" i="0" dirty="0"/>
          </a:p>
        </p:txBody>
      </p:sp>
    </p:spTree>
    <p:extLst>
      <p:ext uri="{BB962C8B-B14F-4D97-AF65-F5344CB8AC3E}">
        <p14:creationId xmlns:p14="http://schemas.microsoft.com/office/powerpoint/2010/main" val="3641306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61425" y="622625"/>
            <a:ext cx="81726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61425" y="3746300"/>
            <a:ext cx="4689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85700" y="540000"/>
            <a:ext cx="81726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85700" y="3663675"/>
            <a:ext cx="46899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85700" y="5393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txBox="1">
            <a:spLocks noGrp="1"/>
          </p:cNvSpPr>
          <p:nvPr>
            <p:ph type="ctrTitle"/>
          </p:nvPr>
        </p:nvSpPr>
        <p:spPr>
          <a:xfrm>
            <a:off x="720000" y="1138400"/>
            <a:ext cx="7704000" cy="2004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b="1">
                <a:latin typeface="Krona One"/>
                <a:ea typeface="Krona One"/>
                <a:cs typeface="Krona One"/>
                <a:sym typeface="Kron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8" name="Google Shape;18;p2"/>
          <p:cNvSpPr txBox="1">
            <a:spLocks noGrp="1"/>
          </p:cNvSpPr>
          <p:nvPr>
            <p:ph type="subTitle" idx="1"/>
          </p:nvPr>
        </p:nvSpPr>
        <p:spPr>
          <a:xfrm>
            <a:off x="720000" y="3907725"/>
            <a:ext cx="4152600" cy="451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6"/>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561425" y="1356100"/>
            <a:ext cx="8172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54"/>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192"/>
        <p:cNvGrpSpPr/>
        <p:nvPr/>
      </p:nvGrpSpPr>
      <p:grpSpPr>
        <a:xfrm>
          <a:off x="0" y="0"/>
          <a:ext cx="0" cy="0"/>
          <a:chOff x="0" y="0"/>
          <a:chExt cx="0" cy="0"/>
        </a:xfrm>
      </p:grpSpPr>
      <p:sp>
        <p:nvSpPr>
          <p:cNvPr id="193" name="Google Shape;193;p15"/>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315"/>
        <p:cNvGrpSpPr/>
        <p:nvPr/>
      </p:nvGrpSpPr>
      <p:grpSpPr>
        <a:xfrm>
          <a:off x="0" y="0"/>
          <a:ext cx="0" cy="0"/>
          <a:chOff x="0" y="0"/>
          <a:chExt cx="0" cy="0"/>
        </a:xfrm>
      </p:grpSpPr>
      <p:sp>
        <p:nvSpPr>
          <p:cNvPr id="316" name="Google Shape;316;p21"/>
          <p:cNvSpPr/>
          <p:nvPr/>
        </p:nvSpPr>
        <p:spPr>
          <a:xfrm>
            <a:off x="561425" y="1356600"/>
            <a:ext cx="47154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485700" y="1273975"/>
            <a:ext cx="47154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485700" y="1273350"/>
            <a:ext cx="4715400" cy="2754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1"/>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1"/>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1"/>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1"/>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1"/>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5" name="Google Shape;325;p21"/>
          <p:cNvSpPr/>
          <p:nvPr/>
        </p:nvSpPr>
        <p:spPr>
          <a:xfrm>
            <a:off x="5493300" y="1356600"/>
            <a:ext cx="3240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a:off x="5417575" y="1273975"/>
            <a:ext cx="3240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5417575" y="1273350"/>
            <a:ext cx="3240600" cy="2754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5651875"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5837800"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6023725"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txBox="1">
            <a:spLocks noGrp="1"/>
          </p:cNvSpPr>
          <p:nvPr>
            <p:ph type="subTitle" idx="1"/>
          </p:nvPr>
        </p:nvSpPr>
        <p:spPr>
          <a:xfrm>
            <a:off x="5717825" y="2416738"/>
            <a:ext cx="2706300" cy="14049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TITLE_1">
    <p:spTree>
      <p:nvGrpSpPr>
        <p:cNvPr id="1" name="Shape 385"/>
        <p:cNvGrpSpPr/>
        <p:nvPr/>
      </p:nvGrpSpPr>
      <p:grpSpPr>
        <a:xfrm>
          <a:off x="0" y="0"/>
          <a:ext cx="0" cy="0"/>
          <a:chOff x="0" y="0"/>
          <a:chExt cx="0" cy="0"/>
        </a:xfrm>
      </p:grpSpPr>
      <p:sp>
        <p:nvSpPr>
          <p:cNvPr id="386" name="Google Shape;386;p25"/>
          <p:cNvSpPr/>
          <p:nvPr/>
        </p:nvSpPr>
        <p:spPr>
          <a:xfrm>
            <a:off x="561425" y="622625"/>
            <a:ext cx="8172600" cy="29121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4044125" y="3746300"/>
            <a:ext cx="4689900" cy="939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485700" y="540000"/>
            <a:ext cx="8172600" cy="29121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3968400" y="3663675"/>
            <a:ext cx="4689900" cy="9396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485700" y="539375"/>
            <a:ext cx="81726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720000" y="628925"/>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905925" y="628925"/>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1091850" y="628925"/>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txBox="1">
            <a:spLocks noGrp="1"/>
          </p:cNvSpPr>
          <p:nvPr>
            <p:ph type="ctrTitle"/>
          </p:nvPr>
        </p:nvSpPr>
        <p:spPr>
          <a:xfrm>
            <a:off x="720000" y="1049325"/>
            <a:ext cx="5650200" cy="7749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4600" b="1">
                <a:latin typeface="Krona One"/>
                <a:ea typeface="Krona One"/>
                <a:cs typeface="Krona One"/>
                <a:sym typeface="Krona 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95" name="Google Shape;395;p25"/>
          <p:cNvSpPr txBox="1">
            <a:spLocks noGrp="1"/>
          </p:cNvSpPr>
          <p:nvPr>
            <p:ph type="subTitle" idx="1"/>
          </p:nvPr>
        </p:nvSpPr>
        <p:spPr>
          <a:xfrm>
            <a:off x="720000" y="1824225"/>
            <a:ext cx="5650200" cy="378300"/>
          </a:xfrm>
          <a:prstGeom prst="rect">
            <a:avLst/>
          </a:prstGeom>
        </p:spPr>
        <p:txBody>
          <a:bodyPr spcFirstLastPara="1" wrap="square" lIns="91425" tIns="91425" rIns="91425" bIns="91425" anchor="t" anchorCtr="0">
            <a:noAutofit/>
          </a:bodyPr>
          <a:lstStyle>
            <a:lvl1pPr lvl="0">
              <a:spcBef>
                <a:spcPts val="0"/>
              </a:spcBef>
              <a:spcAft>
                <a:spcPts val="0"/>
              </a:spcAft>
              <a:buSzPts val="2000"/>
              <a:buFont typeface="Krona One"/>
              <a:buNone/>
              <a:defRPr sz="2000" b="1">
                <a:highlight>
                  <a:schemeClr val="accent3"/>
                </a:highlight>
                <a:latin typeface="Krona One"/>
                <a:ea typeface="Krona One"/>
                <a:cs typeface="Krona One"/>
                <a:sym typeface="Krona One"/>
              </a:defRPr>
            </a:lvl1pPr>
            <a:lvl2pPr lvl="1">
              <a:spcBef>
                <a:spcPts val="0"/>
              </a:spcBef>
              <a:spcAft>
                <a:spcPts val="0"/>
              </a:spcAft>
              <a:buSzPts val="2000"/>
              <a:buFont typeface="Krona One"/>
              <a:buNone/>
              <a:defRPr sz="2000" b="1">
                <a:latin typeface="Krona One"/>
                <a:ea typeface="Krona One"/>
                <a:cs typeface="Krona One"/>
                <a:sym typeface="Krona One"/>
              </a:defRPr>
            </a:lvl2pPr>
            <a:lvl3pPr lvl="2">
              <a:spcBef>
                <a:spcPts val="0"/>
              </a:spcBef>
              <a:spcAft>
                <a:spcPts val="0"/>
              </a:spcAft>
              <a:buSzPts val="2000"/>
              <a:buFont typeface="Krona One"/>
              <a:buNone/>
              <a:defRPr sz="2000" b="1">
                <a:latin typeface="Krona One"/>
                <a:ea typeface="Krona One"/>
                <a:cs typeface="Krona One"/>
                <a:sym typeface="Krona One"/>
              </a:defRPr>
            </a:lvl3pPr>
            <a:lvl4pPr lvl="3">
              <a:spcBef>
                <a:spcPts val="0"/>
              </a:spcBef>
              <a:spcAft>
                <a:spcPts val="0"/>
              </a:spcAft>
              <a:buSzPts val="2000"/>
              <a:buFont typeface="Krona One"/>
              <a:buNone/>
              <a:defRPr sz="2000" b="1">
                <a:latin typeface="Krona One"/>
                <a:ea typeface="Krona One"/>
                <a:cs typeface="Krona One"/>
                <a:sym typeface="Krona One"/>
              </a:defRPr>
            </a:lvl4pPr>
            <a:lvl5pPr lvl="4">
              <a:spcBef>
                <a:spcPts val="0"/>
              </a:spcBef>
              <a:spcAft>
                <a:spcPts val="0"/>
              </a:spcAft>
              <a:buSzPts val="2000"/>
              <a:buFont typeface="Krona One"/>
              <a:buNone/>
              <a:defRPr sz="2000" b="1">
                <a:latin typeface="Krona One"/>
                <a:ea typeface="Krona One"/>
                <a:cs typeface="Krona One"/>
                <a:sym typeface="Krona One"/>
              </a:defRPr>
            </a:lvl5pPr>
            <a:lvl6pPr lvl="5">
              <a:spcBef>
                <a:spcPts val="0"/>
              </a:spcBef>
              <a:spcAft>
                <a:spcPts val="0"/>
              </a:spcAft>
              <a:buSzPts val="2000"/>
              <a:buFont typeface="Krona One"/>
              <a:buNone/>
              <a:defRPr sz="2000" b="1">
                <a:latin typeface="Krona One"/>
                <a:ea typeface="Krona One"/>
                <a:cs typeface="Krona One"/>
                <a:sym typeface="Krona One"/>
              </a:defRPr>
            </a:lvl6pPr>
            <a:lvl7pPr lvl="6">
              <a:spcBef>
                <a:spcPts val="0"/>
              </a:spcBef>
              <a:spcAft>
                <a:spcPts val="0"/>
              </a:spcAft>
              <a:buSzPts val="2000"/>
              <a:buFont typeface="Krona One"/>
              <a:buNone/>
              <a:defRPr sz="2000" b="1">
                <a:latin typeface="Krona One"/>
                <a:ea typeface="Krona One"/>
                <a:cs typeface="Krona One"/>
                <a:sym typeface="Krona One"/>
              </a:defRPr>
            </a:lvl7pPr>
            <a:lvl8pPr lvl="7">
              <a:spcBef>
                <a:spcPts val="0"/>
              </a:spcBef>
              <a:spcAft>
                <a:spcPts val="0"/>
              </a:spcAft>
              <a:buSzPts val="2000"/>
              <a:buFont typeface="Krona One"/>
              <a:buNone/>
              <a:defRPr sz="2000" b="1">
                <a:latin typeface="Krona One"/>
                <a:ea typeface="Krona One"/>
                <a:cs typeface="Krona One"/>
                <a:sym typeface="Krona One"/>
              </a:defRPr>
            </a:lvl8pPr>
            <a:lvl9pPr lvl="8">
              <a:spcBef>
                <a:spcPts val="0"/>
              </a:spcBef>
              <a:spcAft>
                <a:spcPts val="0"/>
              </a:spcAft>
              <a:buSzPts val="2000"/>
              <a:buFont typeface="Krona One"/>
              <a:buNone/>
              <a:defRPr sz="2000" b="1">
                <a:latin typeface="Krona One"/>
                <a:ea typeface="Krona One"/>
                <a:cs typeface="Krona One"/>
                <a:sym typeface="Krona One"/>
              </a:defRPr>
            </a:lvl9pPr>
          </a:lstStyle>
          <a:p>
            <a:endParaRPr/>
          </a:p>
        </p:txBody>
      </p:sp>
      <p:sp>
        <p:nvSpPr>
          <p:cNvPr id="396" name="Google Shape;396;p25"/>
          <p:cNvSpPr txBox="1">
            <a:spLocks noGrp="1"/>
          </p:cNvSpPr>
          <p:nvPr>
            <p:ph type="subTitle" idx="2"/>
          </p:nvPr>
        </p:nvSpPr>
        <p:spPr>
          <a:xfrm>
            <a:off x="720000" y="2299125"/>
            <a:ext cx="2762100" cy="854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97" name="Google Shape;397;p25"/>
          <p:cNvSpPr txBox="1"/>
          <p:nvPr/>
        </p:nvSpPr>
        <p:spPr>
          <a:xfrm>
            <a:off x="4202700" y="3883895"/>
            <a:ext cx="4295100" cy="452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b="1">
                <a:solidFill>
                  <a:schemeClr val="dk1"/>
                </a:solidFill>
                <a:latin typeface="Miriam Libre"/>
                <a:ea typeface="Miriam Libre"/>
                <a:cs typeface="Miriam Libre"/>
                <a:sym typeface="Miriam Libre"/>
              </a:rPr>
              <a:t>CREDITS: </a:t>
            </a:r>
            <a:r>
              <a:rPr lang="en" sz="1000">
                <a:solidFill>
                  <a:schemeClr val="dk1"/>
                </a:solidFill>
                <a:latin typeface="Miriam Libre"/>
                <a:ea typeface="Miriam Libre"/>
                <a:cs typeface="Miriam Libre"/>
                <a:sym typeface="Miriam Libre"/>
              </a:rPr>
              <a:t>This presentation template was created by </a:t>
            </a:r>
            <a:r>
              <a:rPr lang="en" sz="1000" b="1">
                <a:solidFill>
                  <a:schemeClr val="dk1"/>
                </a:solidFill>
                <a:uFill>
                  <a:noFill/>
                </a:uFill>
                <a:latin typeface="Miriam Libre"/>
                <a:ea typeface="Miriam Libre"/>
                <a:cs typeface="Miriam Libre"/>
                <a:sym typeface="Miriam Libre"/>
                <a:hlinkClick r:id="rId2">
                  <a:extLst>
                    <a:ext uri="{A12FA001-AC4F-418D-AE19-62706E023703}">
                      <ahyp:hlinkClr xmlns:ahyp="http://schemas.microsoft.com/office/drawing/2018/hyperlinkcolor" val="tx"/>
                    </a:ext>
                  </a:extLst>
                </a:hlinkClick>
              </a:rPr>
              <a:t>Slidesgo</a:t>
            </a:r>
            <a:r>
              <a:rPr lang="en" sz="1000">
                <a:solidFill>
                  <a:schemeClr val="dk1"/>
                </a:solidFill>
                <a:latin typeface="Miriam Libre"/>
                <a:ea typeface="Miriam Libre"/>
                <a:cs typeface="Miriam Libre"/>
                <a:sym typeface="Miriam Libre"/>
              </a:rPr>
              <a:t>, including icons by </a:t>
            </a:r>
            <a:r>
              <a:rPr lang="en" sz="1000" b="1">
                <a:solidFill>
                  <a:schemeClr val="dk1"/>
                </a:solidFill>
                <a:uFill>
                  <a:noFill/>
                </a:uFill>
                <a:latin typeface="Miriam Libre"/>
                <a:ea typeface="Miriam Libre"/>
                <a:cs typeface="Miriam Libre"/>
                <a:sym typeface="Miriam Libre"/>
                <a:hlinkClick r:id="rId3">
                  <a:extLst>
                    <a:ext uri="{A12FA001-AC4F-418D-AE19-62706E023703}">
                      <ahyp:hlinkClr xmlns:ahyp="http://schemas.microsoft.com/office/drawing/2018/hyperlinkcolor" val="tx"/>
                    </a:ext>
                  </a:extLst>
                </a:hlinkClick>
              </a:rPr>
              <a:t>Flaticon</a:t>
            </a:r>
            <a:r>
              <a:rPr lang="en" sz="1000">
                <a:solidFill>
                  <a:schemeClr val="dk1"/>
                </a:solidFill>
                <a:latin typeface="Miriam Libre"/>
                <a:ea typeface="Miriam Libre"/>
                <a:cs typeface="Miriam Libre"/>
                <a:sym typeface="Miriam Libre"/>
              </a:rPr>
              <a:t> and infographics &amp; images by </a:t>
            </a:r>
            <a:r>
              <a:rPr lang="en" sz="1000" b="1">
                <a:solidFill>
                  <a:schemeClr val="dk1"/>
                </a:solidFill>
                <a:uFill>
                  <a:noFill/>
                </a:uFill>
                <a:latin typeface="Miriam Libre"/>
                <a:ea typeface="Miriam Libre"/>
                <a:cs typeface="Miriam Libre"/>
                <a:sym typeface="Miriam Libre"/>
                <a:hlinkClick r:id="rId4">
                  <a:extLst>
                    <a:ext uri="{A12FA001-AC4F-418D-AE19-62706E023703}">
                      <ahyp:hlinkClr xmlns:ahyp="http://schemas.microsoft.com/office/drawing/2018/hyperlinkcolor" val="tx"/>
                    </a:ext>
                  </a:extLst>
                </a:hlinkClick>
              </a:rPr>
              <a:t>Freepik</a:t>
            </a:r>
            <a:endParaRPr sz="1000" b="1">
              <a:solidFill>
                <a:schemeClr val="dk1"/>
              </a:solidFill>
              <a:latin typeface="Miriam Libre"/>
              <a:ea typeface="Miriam Libre"/>
              <a:cs typeface="Miriam Libre"/>
              <a:sym typeface="Miriam Libre"/>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2">
    <p:spTree>
      <p:nvGrpSpPr>
        <p:cNvPr id="1" name="Shape 398"/>
        <p:cNvGrpSpPr/>
        <p:nvPr/>
      </p:nvGrpSpPr>
      <p:grpSpPr>
        <a:xfrm>
          <a:off x="0" y="0"/>
          <a:ext cx="0" cy="0"/>
          <a:chOff x="0" y="0"/>
          <a:chExt cx="0" cy="0"/>
        </a:xfrm>
      </p:grpSpPr>
      <p:sp>
        <p:nvSpPr>
          <p:cNvPr id="399" name="Google Shape;399;p26"/>
          <p:cNvSpPr/>
          <p:nvPr/>
        </p:nvSpPr>
        <p:spPr>
          <a:xfrm>
            <a:off x="561425" y="461125"/>
            <a:ext cx="8172600" cy="6912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561425" y="1356100"/>
            <a:ext cx="8172600" cy="34164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485700" y="1273350"/>
            <a:ext cx="8172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2_1">
    <p:spTree>
      <p:nvGrpSpPr>
        <p:cNvPr id="1" name="Shape 404"/>
        <p:cNvGrpSpPr/>
        <p:nvPr/>
      </p:nvGrpSpPr>
      <p:grpSpPr>
        <a:xfrm>
          <a:off x="0" y="0"/>
          <a:ext cx="0" cy="0"/>
          <a:chOff x="0" y="0"/>
          <a:chExt cx="0" cy="0"/>
        </a:xfrm>
      </p:grpSpPr>
      <p:sp>
        <p:nvSpPr>
          <p:cNvPr id="405" name="Google Shape;405;p27"/>
          <p:cNvSpPr/>
          <p:nvPr/>
        </p:nvSpPr>
        <p:spPr>
          <a:xfrm>
            <a:off x="561425" y="1356600"/>
            <a:ext cx="47154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a:off x="485700" y="1273975"/>
            <a:ext cx="47154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485700" y="1273350"/>
            <a:ext cx="4715400" cy="2754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7"/>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5493300" y="1356600"/>
            <a:ext cx="32406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5417575" y="1273975"/>
            <a:ext cx="32406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5417575" y="1273350"/>
            <a:ext cx="3240600" cy="275400"/>
          </a:xfrm>
          <a:prstGeom prst="rect">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5651875"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5837800"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7"/>
          <p:cNvSpPr/>
          <p:nvPr/>
        </p:nvSpPr>
        <p:spPr>
          <a:xfrm>
            <a:off x="6023725"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CUSTOM_2_2">
    <p:spTree>
      <p:nvGrpSpPr>
        <p:cNvPr id="1" name="Shape 419"/>
        <p:cNvGrpSpPr/>
        <p:nvPr/>
      </p:nvGrpSpPr>
      <p:grpSpPr>
        <a:xfrm>
          <a:off x="0" y="0"/>
          <a:ext cx="0" cy="0"/>
          <a:chOff x="0" y="0"/>
          <a:chExt cx="0" cy="0"/>
        </a:xfrm>
      </p:grpSpPr>
      <p:sp>
        <p:nvSpPr>
          <p:cNvPr id="420" name="Google Shape;420;p28"/>
          <p:cNvSpPr/>
          <p:nvPr/>
        </p:nvSpPr>
        <p:spPr>
          <a:xfrm>
            <a:off x="561425" y="1356600"/>
            <a:ext cx="39075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485700" y="1273975"/>
            <a:ext cx="39075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485700" y="1273350"/>
            <a:ext cx="3907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7200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9059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10918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61425" y="461125"/>
            <a:ext cx="8172600" cy="6912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485700" y="378375"/>
            <a:ext cx="8172600" cy="6912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8306050" y="461125"/>
            <a:ext cx="236100" cy="236100"/>
          </a:xfrm>
          <a:prstGeom prst="mathMultiply">
            <a:avLst>
              <a:gd name="adj1" fmla="val 192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4826525" y="1356600"/>
            <a:ext cx="3907500" cy="34164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4750800" y="1273975"/>
            <a:ext cx="3907500" cy="34164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4750800" y="1273350"/>
            <a:ext cx="3907500" cy="275400"/>
          </a:xfrm>
          <a:prstGeom prst="rect">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4985100" y="1362900"/>
            <a:ext cx="96300" cy="963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5171025" y="1362900"/>
            <a:ext cx="96300" cy="96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5356950" y="1362900"/>
            <a:ext cx="96300" cy="96300"/>
          </a:xfrm>
          <a:prstGeom prst="ellipse">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1pPr>
            <a:lvl2pPr lvl="1">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2pPr>
            <a:lvl3pPr lvl="2">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3pPr>
            <a:lvl4pPr lvl="3">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4pPr>
            <a:lvl5pPr lvl="4">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5pPr>
            <a:lvl6pPr lvl="5">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6pPr>
            <a:lvl7pPr lvl="6">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7pPr>
            <a:lvl8pPr lvl="7">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8pPr>
            <a:lvl9pPr lvl="8">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1pPr>
            <a:lvl2pPr marL="914400" lvl="1"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2pPr>
            <a:lvl3pPr marL="1371600" lvl="2"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3pPr>
            <a:lvl4pPr marL="1828800" lvl="3"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4pPr>
            <a:lvl5pPr marL="2286000" lvl="4"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5pPr>
            <a:lvl6pPr marL="2743200" lvl="5"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6pPr>
            <a:lvl7pPr marL="3200400" lvl="6"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7pPr>
            <a:lvl8pPr marL="3657600" lvl="7"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8pPr>
            <a:lvl9pPr marL="4114800" lvl="8" indent="-330200">
              <a:lnSpc>
                <a:spcPct val="100000"/>
              </a:lnSpc>
              <a:spcBef>
                <a:spcPts val="0"/>
              </a:spcBef>
              <a:spcAft>
                <a:spcPts val="0"/>
              </a:spcAft>
              <a:buClr>
                <a:schemeClr val="dk1"/>
              </a:buClr>
              <a:buSzPts val="1600"/>
              <a:buFont typeface="Miriam Libre"/>
              <a:buChar char="■"/>
              <a:defRPr sz="1600">
                <a:solidFill>
                  <a:schemeClr val="dk1"/>
                </a:solidFill>
                <a:latin typeface="Miriam Libre"/>
                <a:ea typeface="Miriam Libre"/>
                <a:cs typeface="Miriam Libre"/>
                <a:sym typeface="Miriam Libr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1" r:id="rId4"/>
    <p:sldLayoutId id="2147483667" r:id="rId5"/>
    <p:sldLayoutId id="2147483671" r:id="rId6"/>
    <p:sldLayoutId id="2147483672" r:id="rId7"/>
    <p:sldLayoutId id="2147483673" r:id="rId8"/>
    <p:sldLayoutId id="2147483674" r:id="rId9"/>
  </p:sldLayoutIdLst>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video" Target="https://www.youtube.com/embed/lvh6NLqKRfs?start=105&amp;feature=oembed" TargetMode="External"/><Relationship Id="rId5" Type="http://schemas.openxmlformats.org/officeDocument/2006/relationships/image" Target="../media/image3.jpe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obamawhitehouse.archives.gov/interactive-budget" TargetMode="Externa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hyperlink" Target="https://interstate-map.com/"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1"/>
          <p:cNvSpPr/>
          <p:nvPr/>
        </p:nvSpPr>
        <p:spPr>
          <a:xfrm>
            <a:off x="551717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txBox="1">
            <a:spLocks noGrp="1"/>
          </p:cNvSpPr>
          <p:nvPr>
            <p:ph type="ctrTitle"/>
          </p:nvPr>
        </p:nvSpPr>
        <p:spPr>
          <a:xfrm>
            <a:off x="720000" y="1138400"/>
            <a:ext cx="7704000" cy="200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b="0" dirty="0"/>
              <a:t>Bringing </a:t>
            </a:r>
            <a:r>
              <a:rPr lang="en" sz="4400" dirty="0">
                <a:solidFill>
                  <a:schemeClr val="bg2"/>
                </a:solidFill>
              </a:rPr>
              <a:t>Data</a:t>
            </a:r>
            <a:r>
              <a:rPr lang="en" sz="4400" b="0" dirty="0"/>
              <a:t> to Life with </a:t>
            </a:r>
            <a:r>
              <a:rPr lang="en" sz="4400" dirty="0">
                <a:solidFill>
                  <a:schemeClr val="tx2">
                    <a:lumMod val="75000"/>
                  </a:schemeClr>
                </a:solidFill>
              </a:rPr>
              <a:t>Visualization</a:t>
            </a:r>
            <a:endParaRPr sz="4400" dirty="0">
              <a:solidFill>
                <a:schemeClr val="tx2">
                  <a:lumMod val="75000"/>
                </a:schemeClr>
              </a:solidFill>
              <a:highlight>
                <a:schemeClr val="accent3"/>
              </a:highlight>
            </a:endParaRPr>
          </a:p>
        </p:txBody>
      </p:sp>
      <p:sp>
        <p:nvSpPr>
          <p:cNvPr id="445" name="Google Shape;445;p31"/>
          <p:cNvSpPr txBox="1">
            <a:spLocks noGrp="1"/>
          </p:cNvSpPr>
          <p:nvPr>
            <p:ph type="subTitle" idx="1"/>
          </p:nvPr>
        </p:nvSpPr>
        <p:spPr>
          <a:xfrm>
            <a:off x="717062" y="3854205"/>
            <a:ext cx="4152600" cy="5990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Hyland Hy-Tech Camp</a:t>
            </a:r>
            <a:endParaRPr sz="2400" dirty="0"/>
          </a:p>
        </p:txBody>
      </p:sp>
      <p:sp>
        <p:nvSpPr>
          <p:cNvPr id="446" name="Google Shape;446;p31"/>
          <p:cNvSpPr/>
          <p:nvPr/>
        </p:nvSpPr>
        <p:spPr>
          <a:xfrm>
            <a:off x="5437275" y="3665400"/>
            <a:ext cx="939600" cy="939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665580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6575900" y="3665400"/>
            <a:ext cx="939600" cy="939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779442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7714525" y="3665400"/>
            <a:ext cx="939600" cy="939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roup 9"/>
          <p:cNvGrpSpPr>
            <a:grpSpLocks noChangeAspect="1"/>
          </p:cNvGrpSpPr>
          <p:nvPr/>
        </p:nvGrpSpPr>
        <p:grpSpPr>
          <a:xfrm>
            <a:off x="7811047" y="3760197"/>
            <a:ext cx="746555" cy="746555"/>
            <a:chOff x="4724400" y="2057400"/>
            <a:chExt cx="2743200" cy="2743200"/>
          </a:xfrm>
        </p:grpSpPr>
        <p:sp>
          <p:nvSpPr>
            <p:cNvPr id="11" name="Rectangle 10">
              <a:extLst>
                <a:ext uri="{FF2B5EF4-FFF2-40B4-BE49-F238E27FC236}">
                  <a16:creationId xmlns:a16="http://schemas.microsoft.com/office/drawing/2014/main" id="{D29DC7FE-AC82-431F-98BF-29FC267130B1}"/>
                </a:ext>
              </a:extLst>
            </p:cNvPr>
            <p:cNvSpPr/>
            <p:nvPr/>
          </p:nvSpPr>
          <p:spPr>
            <a:xfrm>
              <a:off x="4724400" y="2057400"/>
              <a:ext cx="2743200" cy="2743200"/>
            </a:xfrm>
            <a:prstGeom prst="rect">
              <a:avLst/>
            </a:prstGeom>
            <a:gradFill flip="none" rotWithShape="1">
              <a:gsLst>
                <a:gs pos="0">
                  <a:srgbClr val="6ABF4B"/>
                </a:gs>
                <a:gs pos="99000">
                  <a:srgbClr val="54C8E8"/>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dirty="0"/>
            </a:p>
          </p:txBody>
        </p:sp>
        <p:grpSp>
          <p:nvGrpSpPr>
            <p:cNvPr id="12" name="Group 4">
              <a:extLst>
                <a:ext uri="{FF2B5EF4-FFF2-40B4-BE49-F238E27FC236}">
                  <a16:creationId xmlns:a16="http://schemas.microsoft.com/office/drawing/2014/main" id="{BB74FD83-EF1E-43B0-BAC9-95799264DF40}"/>
                </a:ext>
              </a:extLst>
            </p:cNvPr>
            <p:cNvGrpSpPr>
              <a:grpSpLocks noChangeAspect="1"/>
            </p:cNvGrpSpPr>
            <p:nvPr userDrawn="1"/>
          </p:nvGrpSpPr>
          <p:grpSpPr bwMode="auto">
            <a:xfrm>
              <a:off x="5154168" y="3116582"/>
              <a:ext cx="1883664" cy="624837"/>
              <a:chOff x="4992" y="1007"/>
              <a:chExt cx="823" cy="273"/>
            </a:xfrm>
            <a:solidFill>
              <a:srgbClr val="FFFFFF"/>
            </a:solidFill>
          </p:grpSpPr>
          <p:sp>
            <p:nvSpPr>
              <p:cNvPr id="13" name="Freeform 5">
                <a:extLst>
                  <a:ext uri="{FF2B5EF4-FFF2-40B4-BE49-F238E27FC236}">
                    <a16:creationId xmlns:a16="http://schemas.microsoft.com/office/drawing/2014/main" id="{684C248C-E801-46CE-89AA-270E8706AE3C}"/>
                  </a:ext>
                </a:extLst>
              </p:cNvPr>
              <p:cNvSpPr>
                <a:spLocks/>
              </p:cNvSpPr>
              <p:nvPr/>
            </p:nvSpPr>
            <p:spPr bwMode="auto">
              <a:xfrm>
                <a:off x="4992" y="1017"/>
                <a:ext cx="189" cy="197"/>
              </a:xfrm>
              <a:custGeom>
                <a:avLst/>
                <a:gdLst>
                  <a:gd name="T0" fmla="*/ 0 w 189"/>
                  <a:gd name="T1" fmla="*/ 187 h 197"/>
                  <a:gd name="T2" fmla="*/ 21 w 189"/>
                  <a:gd name="T3" fmla="*/ 183 h 197"/>
                  <a:gd name="T4" fmla="*/ 21 w 189"/>
                  <a:gd name="T5" fmla="*/ 15 h 197"/>
                  <a:gd name="T6" fmla="*/ 0 w 189"/>
                  <a:gd name="T7" fmla="*/ 12 h 197"/>
                  <a:gd name="T8" fmla="*/ 0 w 189"/>
                  <a:gd name="T9" fmla="*/ 0 h 197"/>
                  <a:gd name="T10" fmla="*/ 66 w 189"/>
                  <a:gd name="T11" fmla="*/ 0 h 197"/>
                  <a:gd name="T12" fmla="*/ 66 w 189"/>
                  <a:gd name="T13" fmla="*/ 12 h 197"/>
                  <a:gd name="T14" fmla="*/ 46 w 189"/>
                  <a:gd name="T15" fmla="*/ 14 h 197"/>
                  <a:gd name="T16" fmla="*/ 46 w 189"/>
                  <a:gd name="T17" fmla="*/ 94 h 197"/>
                  <a:gd name="T18" fmla="*/ 143 w 189"/>
                  <a:gd name="T19" fmla="*/ 94 h 197"/>
                  <a:gd name="T20" fmla="*/ 143 w 189"/>
                  <a:gd name="T21" fmla="*/ 14 h 197"/>
                  <a:gd name="T22" fmla="*/ 122 w 189"/>
                  <a:gd name="T23" fmla="*/ 12 h 197"/>
                  <a:gd name="T24" fmla="*/ 122 w 189"/>
                  <a:gd name="T25" fmla="*/ 0 h 197"/>
                  <a:gd name="T26" fmla="*/ 188 w 189"/>
                  <a:gd name="T27" fmla="*/ 0 h 197"/>
                  <a:gd name="T28" fmla="*/ 188 w 189"/>
                  <a:gd name="T29" fmla="*/ 12 h 197"/>
                  <a:gd name="T30" fmla="*/ 168 w 189"/>
                  <a:gd name="T31" fmla="*/ 14 h 197"/>
                  <a:gd name="T32" fmla="*/ 168 w 189"/>
                  <a:gd name="T33" fmla="*/ 183 h 197"/>
                  <a:gd name="T34" fmla="*/ 189 w 189"/>
                  <a:gd name="T35" fmla="*/ 187 h 197"/>
                  <a:gd name="T36" fmla="*/ 189 w 189"/>
                  <a:gd name="T37" fmla="*/ 197 h 197"/>
                  <a:gd name="T38" fmla="*/ 121 w 189"/>
                  <a:gd name="T39" fmla="*/ 197 h 197"/>
                  <a:gd name="T40" fmla="*/ 121 w 189"/>
                  <a:gd name="T41" fmla="*/ 187 h 197"/>
                  <a:gd name="T42" fmla="*/ 143 w 189"/>
                  <a:gd name="T43" fmla="*/ 183 h 197"/>
                  <a:gd name="T44" fmla="*/ 143 w 189"/>
                  <a:gd name="T45" fmla="*/ 109 h 197"/>
                  <a:gd name="T46" fmla="*/ 46 w 189"/>
                  <a:gd name="T47" fmla="*/ 109 h 197"/>
                  <a:gd name="T48" fmla="*/ 46 w 189"/>
                  <a:gd name="T49" fmla="*/ 183 h 197"/>
                  <a:gd name="T50" fmla="*/ 68 w 189"/>
                  <a:gd name="T51" fmla="*/ 187 h 197"/>
                  <a:gd name="T52" fmla="*/ 68 w 189"/>
                  <a:gd name="T53" fmla="*/ 197 h 197"/>
                  <a:gd name="T54" fmla="*/ 0 w 189"/>
                  <a:gd name="T55" fmla="*/ 197 h 197"/>
                  <a:gd name="T56" fmla="*/ 0 w 189"/>
                  <a:gd name="T57" fmla="*/ 18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9" h="197">
                    <a:moveTo>
                      <a:pt x="0" y="187"/>
                    </a:moveTo>
                    <a:lnTo>
                      <a:pt x="21" y="183"/>
                    </a:lnTo>
                    <a:lnTo>
                      <a:pt x="21" y="15"/>
                    </a:lnTo>
                    <a:lnTo>
                      <a:pt x="0" y="12"/>
                    </a:lnTo>
                    <a:lnTo>
                      <a:pt x="0" y="0"/>
                    </a:lnTo>
                    <a:lnTo>
                      <a:pt x="66" y="0"/>
                    </a:lnTo>
                    <a:lnTo>
                      <a:pt x="66" y="12"/>
                    </a:lnTo>
                    <a:lnTo>
                      <a:pt x="46" y="14"/>
                    </a:lnTo>
                    <a:lnTo>
                      <a:pt x="46" y="94"/>
                    </a:lnTo>
                    <a:lnTo>
                      <a:pt x="143" y="94"/>
                    </a:lnTo>
                    <a:lnTo>
                      <a:pt x="143" y="14"/>
                    </a:lnTo>
                    <a:lnTo>
                      <a:pt x="122" y="12"/>
                    </a:lnTo>
                    <a:lnTo>
                      <a:pt x="122" y="0"/>
                    </a:lnTo>
                    <a:lnTo>
                      <a:pt x="188" y="0"/>
                    </a:lnTo>
                    <a:lnTo>
                      <a:pt x="188" y="12"/>
                    </a:lnTo>
                    <a:lnTo>
                      <a:pt x="168" y="14"/>
                    </a:lnTo>
                    <a:lnTo>
                      <a:pt x="168" y="183"/>
                    </a:lnTo>
                    <a:lnTo>
                      <a:pt x="189" y="187"/>
                    </a:lnTo>
                    <a:lnTo>
                      <a:pt x="189" y="197"/>
                    </a:lnTo>
                    <a:lnTo>
                      <a:pt x="121" y="197"/>
                    </a:lnTo>
                    <a:lnTo>
                      <a:pt x="121" y="187"/>
                    </a:lnTo>
                    <a:lnTo>
                      <a:pt x="143" y="183"/>
                    </a:lnTo>
                    <a:lnTo>
                      <a:pt x="143" y="109"/>
                    </a:lnTo>
                    <a:lnTo>
                      <a:pt x="46" y="109"/>
                    </a:lnTo>
                    <a:lnTo>
                      <a:pt x="46" y="183"/>
                    </a:lnTo>
                    <a:lnTo>
                      <a:pt x="68" y="187"/>
                    </a:lnTo>
                    <a:lnTo>
                      <a:pt x="68" y="197"/>
                    </a:lnTo>
                    <a:lnTo>
                      <a:pt x="0" y="197"/>
                    </a:lnTo>
                    <a:lnTo>
                      <a:pt x="0"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6">
                <a:extLst>
                  <a:ext uri="{FF2B5EF4-FFF2-40B4-BE49-F238E27FC236}">
                    <a16:creationId xmlns:a16="http://schemas.microsoft.com/office/drawing/2014/main" id="{E53B33E3-324A-4532-975C-F9D23ED42041}"/>
                  </a:ext>
                </a:extLst>
              </p:cNvPr>
              <p:cNvSpPr>
                <a:spLocks/>
              </p:cNvSpPr>
              <p:nvPr/>
            </p:nvSpPr>
            <p:spPr bwMode="auto">
              <a:xfrm>
                <a:off x="5173" y="1072"/>
                <a:ext cx="146" cy="208"/>
              </a:xfrm>
              <a:custGeom>
                <a:avLst/>
                <a:gdLst>
                  <a:gd name="T0" fmla="*/ 25 w 199"/>
                  <a:gd name="T1" fmla="*/ 252 h 282"/>
                  <a:gd name="T2" fmla="*/ 32 w 199"/>
                  <a:gd name="T3" fmla="*/ 253 h 282"/>
                  <a:gd name="T4" fmla="*/ 39 w 199"/>
                  <a:gd name="T5" fmla="*/ 253 h 282"/>
                  <a:gd name="T6" fmla="*/ 52 w 199"/>
                  <a:gd name="T7" fmla="*/ 251 h 282"/>
                  <a:gd name="T8" fmla="*/ 67 w 199"/>
                  <a:gd name="T9" fmla="*/ 243 h 282"/>
                  <a:gd name="T10" fmla="*/ 81 w 199"/>
                  <a:gd name="T11" fmla="*/ 224 h 282"/>
                  <a:gd name="T12" fmla="*/ 94 w 199"/>
                  <a:gd name="T13" fmla="*/ 193 h 282"/>
                  <a:gd name="T14" fmla="*/ 87 w 199"/>
                  <a:gd name="T15" fmla="*/ 193 h 282"/>
                  <a:gd name="T16" fmla="*/ 17 w 199"/>
                  <a:gd name="T17" fmla="*/ 22 h 282"/>
                  <a:gd name="T18" fmla="*/ 0 w 199"/>
                  <a:gd name="T19" fmla="*/ 19 h 282"/>
                  <a:gd name="T20" fmla="*/ 0 w 199"/>
                  <a:gd name="T21" fmla="*/ 0 h 282"/>
                  <a:gd name="T22" fmla="*/ 79 w 199"/>
                  <a:gd name="T23" fmla="*/ 0 h 282"/>
                  <a:gd name="T24" fmla="*/ 79 w 199"/>
                  <a:gd name="T25" fmla="*/ 19 h 282"/>
                  <a:gd name="T26" fmla="*/ 54 w 199"/>
                  <a:gd name="T27" fmla="*/ 22 h 282"/>
                  <a:gd name="T28" fmla="*/ 95 w 199"/>
                  <a:gd name="T29" fmla="*/ 138 h 282"/>
                  <a:gd name="T30" fmla="*/ 106 w 199"/>
                  <a:gd name="T31" fmla="*/ 173 h 282"/>
                  <a:gd name="T32" fmla="*/ 116 w 199"/>
                  <a:gd name="T33" fmla="*/ 138 h 282"/>
                  <a:gd name="T34" fmla="*/ 151 w 199"/>
                  <a:gd name="T35" fmla="*/ 22 h 282"/>
                  <a:gd name="T36" fmla="*/ 125 w 199"/>
                  <a:gd name="T37" fmla="*/ 19 h 282"/>
                  <a:gd name="T38" fmla="*/ 125 w 199"/>
                  <a:gd name="T39" fmla="*/ 0 h 282"/>
                  <a:gd name="T40" fmla="*/ 199 w 199"/>
                  <a:gd name="T41" fmla="*/ 0 h 282"/>
                  <a:gd name="T42" fmla="*/ 199 w 199"/>
                  <a:gd name="T43" fmla="*/ 19 h 282"/>
                  <a:gd name="T44" fmla="*/ 180 w 199"/>
                  <a:gd name="T45" fmla="*/ 21 h 282"/>
                  <a:gd name="T46" fmla="*/ 159 w 199"/>
                  <a:gd name="T47" fmla="*/ 80 h 282"/>
                  <a:gd name="T48" fmla="*/ 144 w 199"/>
                  <a:gd name="T49" fmla="*/ 124 h 282"/>
                  <a:gd name="T50" fmla="*/ 133 w 199"/>
                  <a:gd name="T51" fmla="*/ 156 h 282"/>
                  <a:gd name="T52" fmla="*/ 126 w 199"/>
                  <a:gd name="T53" fmla="*/ 177 h 282"/>
                  <a:gd name="T54" fmla="*/ 121 w 199"/>
                  <a:gd name="T55" fmla="*/ 191 h 282"/>
                  <a:gd name="T56" fmla="*/ 117 w 199"/>
                  <a:gd name="T57" fmla="*/ 200 h 282"/>
                  <a:gd name="T58" fmla="*/ 104 w 199"/>
                  <a:gd name="T59" fmla="*/ 231 h 282"/>
                  <a:gd name="T60" fmla="*/ 89 w 199"/>
                  <a:gd name="T61" fmla="*/ 255 h 282"/>
                  <a:gd name="T62" fmla="*/ 73 w 199"/>
                  <a:gd name="T63" fmla="*/ 271 h 282"/>
                  <a:gd name="T64" fmla="*/ 54 w 199"/>
                  <a:gd name="T65" fmla="*/ 280 h 282"/>
                  <a:gd name="T66" fmla="*/ 39 w 199"/>
                  <a:gd name="T67" fmla="*/ 282 h 282"/>
                  <a:gd name="T68" fmla="*/ 35 w 199"/>
                  <a:gd name="T69" fmla="*/ 282 h 282"/>
                  <a:gd name="T70" fmla="*/ 31 w 199"/>
                  <a:gd name="T71" fmla="*/ 281 h 282"/>
                  <a:gd name="T72" fmla="*/ 27 w 199"/>
                  <a:gd name="T73" fmla="*/ 280 h 282"/>
                  <a:gd name="T74" fmla="*/ 25 w 199"/>
                  <a:gd name="T75" fmla="*/ 279 h 282"/>
                  <a:gd name="T76" fmla="*/ 25 w 199"/>
                  <a:gd name="T77" fmla="*/ 25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9" h="282">
                    <a:moveTo>
                      <a:pt x="25" y="252"/>
                    </a:moveTo>
                    <a:cubicBezTo>
                      <a:pt x="27" y="252"/>
                      <a:pt x="29" y="253"/>
                      <a:pt x="32" y="253"/>
                    </a:cubicBezTo>
                    <a:cubicBezTo>
                      <a:pt x="34" y="253"/>
                      <a:pt x="37" y="253"/>
                      <a:pt x="39" y="253"/>
                    </a:cubicBezTo>
                    <a:cubicBezTo>
                      <a:pt x="43" y="253"/>
                      <a:pt x="47" y="253"/>
                      <a:pt x="52" y="251"/>
                    </a:cubicBezTo>
                    <a:cubicBezTo>
                      <a:pt x="57" y="250"/>
                      <a:pt x="62" y="247"/>
                      <a:pt x="67" y="243"/>
                    </a:cubicBezTo>
                    <a:cubicBezTo>
                      <a:pt x="72" y="238"/>
                      <a:pt x="77" y="232"/>
                      <a:pt x="81" y="224"/>
                    </a:cubicBezTo>
                    <a:cubicBezTo>
                      <a:pt x="86" y="216"/>
                      <a:pt x="90" y="206"/>
                      <a:pt x="94" y="193"/>
                    </a:cubicBezTo>
                    <a:cubicBezTo>
                      <a:pt x="87" y="193"/>
                      <a:pt x="87" y="193"/>
                      <a:pt x="87" y="193"/>
                    </a:cubicBezTo>
                    <a:cubicBezTo>
                      <a:pt x="17" y="22"/>
                      <a:pt x="17" y="22"/>
                      <a:pt x="17" y="22"/>
                    </a:cubicBezTo>
                    <a:cubicBezTo>
                      <a:pt x="0" y="19"/>
                      <a:pt x="0" y="19"/>
                      <a:pt x="0" y="19"/>
                    </a:cubicBezTo>
                    <a:cubicBezTo>
                      <a:pt x="0" y="0"/>
                      <a:pt x="0" y="0"/>
                      <a:pt x="0" y="0"/>
                    </a:cubicBezTo>
                    <a:cubicBezTo>
                      <a:pt x="79" y="0"/>
                      <a:pt x="79" y="0"/>
                      <a:pt x="79" y="0"/>
                    </a:cubicBezTo>
                    <a:cubicBezTo>
                      <a:pt x="79" y="19"/>
                      <a:pt x="79" y="19"/>
                      <a:pt x="79" y="19"/>
                    </a:cubicBezTo>
                    <a:cubicBezTo>
                      <a:pt x="54" y="22"/>
                      <a:pt x="54" y="22"/>
                      <a:pt x="54" y="22"/>
                    </a:cubicBezTo>
                    <a:cubicBezTo>
                      <a:pt x="95" y="138"/>
                      <a:pt x="95" y="138"/>
                      <a:pt x="95" y="138"/>
                    </a:cubicBezTo>
                    <a:cubicBezTo>
                      <a:pt x="106" y="173"/>
                      <a:pt x="106" y="173"/>
                      <a:pt x="106" y="173"/>
                    </a:cubicBezTo>
                    <a:cubicBezTo>
                      <a:pt x="116" y="138"/>
                      <a:pt x="116" y="138"/>
                      <a:pt x="116" y="138"/>
                    </a:cubicBezTo>
                    <a:cubicBezTo>
                      <a:pt x="151" y="22"/>
                      <a:pt x="151" y="22"/>
                      <a:pt x="151" y="22"/>
                    </a:cubicBezTo>
                    <a:cubicBezTo>
                      <a:pt x="125" y="19"/>
                      <a:pt x="125" y="19"/>
                      <a:pt x="125" y="19"/>
                    </a:cubicBezTo>
                    <a:cubicBezTo>
                      <a:pt x="125" y="0"/>
                      <a:pt x="125" y="0"/>
                      <a:pt x="125" y="0"/>
                    </a:cubicBezTo>
                    <a:cubicBezTo>
                      <a:pt x="199" y="0"/>
                      <a:pt x="199" y="0"/>
                      <a:pt x="199" y="0"/>
                    </a:cubicBezTo>
                    <a:cubicBezTo>
                      <a:pt x="199" y="19"/>
                      <a:pt x="199" y="19"/>
                      <a:pt x="199" y="19"/>
                    </a:cubicBezTo>
                    <a:cubicBezTo>
                      <a:pt x="180" y="21"/>
                      <a:pt x="180" y="21"/>
                      <a:pt x="180" y="21"/>
                    </a:cubicBezTo>
                    <a:cubicBezTo>
                      <a:pt x="172" y="44"/>
                      <a:pt x="165" y="63"/>
                      <a:pt x="159" y="80"/>
                    </a:cubicBezTo>
                    <a:cubicBezTo>
                      <a:pt x="154" y="97"/>
                      <a:pt x="149" y="112"/>
                      <a:pt x="144" y="124"/>
                    </a:cubicBezTo>
                    <a:cubicBezTo>
                      <a:pt x="140" y="136"/>
                      <a:pt x="136" y="147"/>
                      <a:pt x="133" y="156"/>
                    </a:cubicBezTo>
                    <a:cubicBezTo>
                      <a:pt x="130" y="164"/>
                      <a:pt x="128" y="171"/>
                      <a:pt x="126" y="177"/>
                    </a:cubicBezTo>
                    <a:cubicBezTo>
                      <a:pt x="124" y="183"/>
                      <a:pt x="122" y="187"/>
                      <a:pt x="121" y="191"/>
                    </a:cubicBezTo>
                    <a:cubicBezTo>
                      <a:pt x="119" y="195"/>
                      <a:pt x="118" y="197"/>
                      <a:pt x="117" y="200"/>
                    </a:cubicBezTo>
                    <a:cubicBezTo>
                      <a:pt x="113" y="211"/>
                      <a:pt x="108" y="222"/>
                      <a:pt x="104" y="231"/>
                    </a:cubicBezTo>
                    <a:cubicBezTo>
                      <a:pt x="99" y="240"/>
                      <a:pt x="94" y="248"/>
                      <a:pt x="89" y="255"/>
                    </a:cubicBezTo>
                    <a:cubicBezTo>
                      <a:pt x="84" y="261"/>
                      <a:pt x="79" y="267"/>
                      <a:pt x="73" y="271"/>
                    </a:cubicBezTo>
                    <a:cubicBezTo>
                      <a:pt x="67" y="275"/>
                      <a:pt x="61" y="278"/>
                      <a:pt x="54" y="280"/>
                    </a:cubicBezTo>
                    <a:cubicBezTo>
                      <a:pt x="49" y="281"/>
                      <a:pt x="44" y="282"/>
                      <a:pt x="39" y="282"/>
                    </a:cubicBezTo>
                    <a:cubicBezTo>
                      <a:pt x="37" y="282"/>
                      <a:pt x="36" y="282"/>
                      <a:pt x="35" y="282"/>
                    </a:cubicBezTo>
                    <a:cubicBezTo>
                      <a:pt x="33" y="282"/>
                      <a:pt x="32" y="281"/>
                      <a:pt x="31" y="281"/>
                    </a:cubicBezTo>
                    <a:cubicBezTo>
                      <a:pt x="29" y="281"/>
                      <a:pt x="28" y="281"/>
                      <a:pt x="27" y="280"/>
                    </a:cubicBezTo>
                    <a:cubicBezTo>
                      <a:pt x="26" y="280"/>
                      <a:pt x="25" y="280"/>
                      <a:pt x="25" y="279"/>
                    </a:cubicBezTo>
                    <a:lnTo>
                      <a:pt x="25" y="2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FD727287-C9FF-49F5-8048-FECAA50EFFFC}"/>
                  </a:ext>
                </a:extLst>
              </p:cNvPr>
              <p:cNvSpPr>
                <a:spLocks/>
              </p:cNvSpPr>
              <p:nvPr/>
            </p:nvSpPr>
            <p:spPr bwMode="auto">
              <a:xfrm>
                <a:off x="5312" y="1007"/>
                <a:ext cx="69" cy="207"/>
              </a:xfrm>
              <a:custGeom>
                <a:avLst/>
                <a:gdLst>
                  <a:gd name="T0" fmla="*/ 0 w 69"/>
                  <a:gd name="T1" fmla="*/ 197 h 207"/>
                  <a:gd name="T2" fmla="*/ 22 w 69"/>
                  <a:gd name="T3" fmla="*/ 194 h 207"/>
                  <a:gd name="T4" fmla="*/ 22 w 69"/>
                  <a:gd name="T5" fmla="*/ 22 h 207"/>
                  <a:gd name="T6" fmla="*/ 1 w 69"/>
                  <a:gd name="T7" fmla="*/ 17 h 207"/>
                  <a:gd name="T8" fmla="*/ 1 w 69"/>
                  <a:gd name="T9" fmla="*/ 5 h 207"/>
                  <a:gd name="T10" fmla="*/ 41 w 69"/>
                  <a:gd name="T11" fmla="*/ 0 h 207"/>
                  <a:gd name="T12" fmla="*/ 46 w 69"/>
                  <a:gd name="T13" fmla="*/ 3 h 207"/>
                  <a:gd name="T14" fmla="*/ 46 w 69"/>
                  <a:gd name="T15" fmla="*/ 194 h 207"/>
                  <a:gd name="T16" fmla="*/ 69 w 69"/>
                  <a:gd name="T17" fmla="*/ 197 h 207"/>
                  <a:gd name="T18" fmla="*/ 69 w 69"/>
                  <a:gd name="T19" fmla="*/ 207 h 207"/>
                  <a:gd name="T20" fmla="*/ 0 w 69"/>
                  <a:gd name="T21" fmla="*/ 207 h 207"/>
                  <a:gd name="T22" fmla="*/ 0 w 69"/>
                  <a:gd name="T23" fmla="*/ 1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207">
                    <a:moveTo>
                      <a:pt x="0" y="197"/>
                    </a:moveTo>
                    <a:lnTo>
                      <a:pt x="22" y="194"/>
                    </a:lnTo>
                    <a:lnTo>
                      <a:pt x="22" y="22"/>
                    </a:lnTo>
                    <a:lnTo>
                      <a:pt x="1" y="17"/>
                    </a:lnTo>
                    <a:lnTo>
                      <a:pt x="1" y="5"/>
                    </a:lnTo>
                    <a:lnTo>
                      <a:pt x="41" y="0"/>
                    </a:lnTo>
                    <a:lnTo>
                      <a:pt x="46" y="3"/>
                    </a:lnTo>
                    <a:lnTo>
                      <a:pt x="46" y="194"/>
                    </a:lnTo>
                    <a:lnTo>
                      <a:pt x="69" y="197"/>
                    </a:lnTo>
                    <a:lnTo>
                      <a:pt x="69" y="207"/>
                    </a:lnTo>
                    <a:lnTo>
                      <a:pt x="0" y="207"/>
                    </a:lnTo>
                    <a:lnTo>
                      <a:pt x="0" y="1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8">
                <a:extLst>
                  <a:ext uri="{FF2B5EF4-FFF2-40B4-BE49-F238E27FC236}">
                    <a16:creationId xmlns:a16="http://schemas.microsoft.com/office/drawing/2014/main" id="{45BAB9F8-3FA1-4FBD-878A-A0528C2607C8}"/>
                  </a:ext>
                </a:extLst>
              </p:cNvPr>
              <p:cNvSpPr>
                <a:spLocks noEditPoints="1"/>
              </p:cNvSpPr>
              <p:nvPr/>
            </p:nvSpPr>
            <p:spPr bwMode="auto">
              <a:xfrm>
                <a:off x="5381" y="1069"/>
                <a:ext cx="123" cy="148"/>
              </a:xfrm>
              <a:custGeom>
                <a:avLst/>
                <a:gdLst>
                  <a:gd name="T0" fmla="*/ 1 w 167"/>
                  <a:gd name="T1" fmla="*/ 141 h 200"/>
                  <a:gd name="T2" fmla="*/ 8 w 167"/>
                  <a:gd name="T3" fmla="*/ 120 h 200"/>
                  <a:gd name="T4" fmla="*/ 24 w 167"/>
                  <a:gd name="T5" fmla="*/ 104 h 200"/>
                  <a:gd name="T6" fmla="*/ 46 w 167"/>
                  <a:gd name="T7" fmla="*/ 93 h 200"/>
                  <a:gd name="T8" fmla="*/ 70 w 167"/>
                  <a:gd name="T9" fmla="*/ 86 h 200"/>
                  <a:gd name="T10" fmla="*/ 93 w 167"/>
                  <a:gd name="T11" fmla="*/ 83 h 200"/>
                  <a:gd name="T12" fmla="*/ 112 w 167"/>
                  <a:gd name="T13" fmla="*/ 82 h 200"/>
                  <a:gd name="T14" fmla="*/ 112 w 167"/>
                  <a:gd name="T15" fmla="*/ 67 h 200"/>
                  <a:gd name="T16" fmla="*/ 108 w 167"/>
                  <a:gd name="T17" fmla="*/ 44 h 200"/>
                  <a:gd name="T18" fmla="*/ 98 w 167"/>
                  <a:gd name="T19" fmla="*/ 31 h 200"/>
                  <a:gd name="T20" fmla="*/ 83 w 167"/>
                  <a:gd name="T21" fmla="*/ 25 h 200"/>
                  <a:gd name="T22" fmla="*/ 64 w 167"/>
                  <a:gd name="T23" fmla="*/ 23 h 200"/>
                  <a:gd name="T24" fmla="*/ 53 w 167"/>
                  <a:gd name="T25" fmla="*/ 24 h 200"/>
                  <a:gd name="T26" fmla="*/ 40 w 167"/>
                  <a:gd name="T27" fmla="*/ 26 h 200"/>
                  <a:gd name="T28" fmla="*/ 27 w 167"/>
                  <a:gd name="T29" fmla="*/ 31 h 200"/>
                  <a:gd name="T30" fmla="*/ 14 w 167"/>
                  <a:gd name="T31" fmla="*/ 36 h 200"/>
                  <a:gd name="T32" fmla="*/ 8 w 167"/>
                  <a:gd name="T33" fmla="*/ 20 h 200"/>
                  <a:gd name="T34" fmla="*/ 24 w 167"/>
                  <a:gd name="T35" fmla="*/ 11 h 200"/>
                  <a:gd name="T36" fmla="*/ 43 w 167"/>
                  <a:gd name="T37" fmla="*/ 5 h 200"/>
                  <a:gd name="T38" fmla="*/ 61 w 167"/>
                  <a:gd name="T39" fmla="*/ 1 h 200"/>
                  <a:gd name="T40" fmla="*/ 77 w 167"/>
                  <a:gd name="T41" fmla="*/ 0 h 200"/>
                  <a:gd name="T42" fmla="*/ 103 w 167"/>
                  <a:gd name="T43" fmla="*/ 3 h 200"/>
                  <a:gd name="T44" fmla="*/ 125 w 167"/>
                  <a:gd name="T45" fmla="*/ 13 h 200"/>
                  <a:gd name="T46" fmla="*/ 139 w 167"/>
                  <a:gd name="T47" fmla="*/ 32 h 200"/>
                  <a:gd name="T48" fmla="*/ 145 w 167"/>
                  <a:gd name="T49" fmla="*/ 63 h 200"/>
                  <a:gd name="T50" fmla="*/ 145 w 167"/>
                  <a:gd name="T51" fmla="*/ 182 h 200"/>
                  <a:gd name="T52" fmla="*/ 167 w 167"/>
                  <a:gd name="T53" fmla="*/ 182 h 200"/>
                  <a:gd name="T54" fmla="*/ 167 w 167"/>
                  <a:gd name="T55" fmla="*/ 193 h 200"/>
                  <a:gd name="T56" fmla="*/ 152 w 167"/>
                  <a:gd name="T57" fmla="*/ 198 h 200"/>
                  <a:gd name="T58" fmla="*/ 134 w 167"/>
                  <a:gd name="T59" fmla="*/ 200 h 200"/>
                  <a:gd name="T60" fmla="*/ 127 w 167"/>
                  <a:gd name="T61" fmla="*/ 200 h 200"/>
                  <a:gd name="T62" fmla="*/ 121 w 167"/>
                  <a:gd name="T63" fmla="*/ 198 h 200"/>
                  <a:gd name="T64" fmla="*/ 116 w 167"/>
                  <a:gd name="T65" fmla="*/ 192 h 200"/>
                  <a:gd name="T66" fmla="*/ 114 w 167"/>
                  <a:gd name="T67" fmla="*/ 182 h 200"/>
                  <a:gd name="T68" fmla="*/ 114 w 167"/>
                  <a:gd name="T69" fmla="*/ 178 h 200"/>
                  <a:gd name="T70" fmla="*/ 104 w 167"/>
                  <a:gd name="T71" fmla="*/ 187 h 200"/>
                  <a:gd name="T72" fmla="*/ 92 w 167"/>
                  <a:gd name="T73" fmla="*/ 194 h 200"/>
                  <a:gd name="T74" fmla="*/ 76 w 167"/>
                  <a:gd name="T75" fmla="*/ 199 h 200"/>
                  <a:gd name="T76" fmla="*/ 56 w 167"/>
                  <a:gd name="T77" fmla="*/ 200 h 200"/>
                  <a:gd name="T78" fmla="*/ 32 w 167"/>
                  <a:gd name="T79" fmla="*/ 195 h 200"/>
                  <a:gd name="T80" fmla="*/ 14 w 167"/>
                  <a:gd name="T81" fmla="*/ 182 h 200"/>
                  <a:gd name="T82" fmla="*/ 3 w 167"/>
                  <a:gd name="T83" fmla="*/ 164 h 200"/>
                  <a:gd name="T84" fmla="*/ 1 w 167"/>
                  <a:gd name="T85" fmla="*/ 141 h 200"/>
                  <a:gd name="T86" fmla="*/ 34 w 167"/>
                  <a:gd name="T87" fmla="*/ 141 h 200"/>
                  <a:gd name="T88" fmla="*/ 37 w 167"/>
                  <a:gd name="T89" fmla="*/ 159 h 200"/>
                  <a:gd name="T90" fmla="*/ 45 w 167"/>
                  <a:gd name="T91" fmla="*/ 170 h 200"/>
                  <a:gd name="T92" fmla="*/ 58 w 167"/>
                  <a:gd name="T93" fmla="*/ 176 h 200"/>
                  <a:gd name="T94" fmla="*/ 75 w 167"/>
                  <a:gd name="T95" fmla="*/ 178 h 200"/>
                  <a:gd name="T96" fmla="*/ 85 w 167"/>
                  <a:gd name="T97" fmla="*/ 177 h 200"/>
                  <a:gd name="T98" fmla="*/ 95 w 167"/>
                  <a:gd name="T99" fmla="*/ 174 h 200"/>
                  <a:gd name="T100" fmla="*/ 105 w 167"/>
                  <a:gd name="T101" fmla="*/ 169 h 200"/>
                  <a:gd name="T102" fmla="*/ 111 w 167"/>
                  <a:gd name="T103" fmla="*/ 164 h 200"/>
                  <a:gd name="T104" fmla="*/ 111 w 167"/>
                  <a:gd name="T105" fmla="*/ 131 h 200"/>
                  <a:gd name="T106" fmla="*/ 112 w 167"/>
                  <a:gd name="T107" fmla="*/ 99 h 200"/>
                  <a:gd name="T108" fmla="*/ 96 w 167"/>
                  <a:gd name="T109" fmla="*/ 100 h 200"/>
                  <a:gd name="T110" fmla="*/ 79 w 167"/>
                  <a:gd name="T111" fmla="*/ 103 h 200"/>
                  <a:gd name="T112" fmla="*/ 62 w 167"/>
                  <a:gd name="T113" fmla="*/ 108 h 200"/>
                  <a:gd name="T114" fmla="*/ 48 w 167"/>
                  <a:gd name="T115" fmla="*/ 116 h 200"/>
                  <a:gd name="T116" fmla="*/ 38 w 167"/>
                  <a:gd name="T117" fmla="*/ 127 h 200"/>
                  <a:gd name="T118" fmla="*/ 34 w 167"/>
                  <a:gd name="T119" fmla="*/ 141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7" h="200">
                    <a:moveTo>
                      <a:pt x="1" y="141"/>
                    </a:moveTo>
                    <a:cubicBezTo>
                      <a:pt x="1" y="133"/>
                      <a:pt x="4" y="126"/>
                      <a:pt x="8" y="120"/>
                    </a:cubicBezTo>
                    <a:cubicBezTo>
                      <a:pt x="13" y="114"/>
                      <a:pt x="18" y="108"/>
                      <a:pt x="24" y="104"/>
                    </a:cubicBezTo>
                    <a:cubicBezTo>
                      <a:pt x="31" y="100"/>
                      <a:pt x="38" y="96"/>
                      <a:pt x="46" y="93"/>
                    </a:cubicBezTo>
                    <a:cubicBezTo>
                      <a:pt x="54" y="90"/>
                      <a:pt x="62" y="88"/>
                      <a:pt x="70" y="86"/>
                    </a:cubicBezTo>
                    <a:cubicBezTo>
                      <a:pt x="78" y="85"/>
                      <a:pt x="85" y="83"/>
                      <a:pt x="93" y="83"/>
                    </a:cubicBezTo>
                    <a:cubicBezTo>
                      <a:pt x="100" y="82"/>
                      <a:pt x="106" y="82"/>
                      <a:pt x="112" y="82"/>
                    </a:cubicBezTo>
                    <a:cubicBezTo>
                      <a:pt x="112" y="67"/>
                      <a:pt x="112" y="67"/>
                      <a:pt x="112" y="67"/>
                    </a:cubicBezTo>
                    <a:cubicBezTo>
                      <a:pt x="112" y="58"/>
                      <a:pt x="110" y="50"/>
                      <a:pt x="108" y="44"/>
                    </a:cubicBezTo>
                    <a:cubicBezTo>
                      <a:pt x="106" y="39"/>
                      <a:pt x="102" y="34"/>
                      <a:pt x="98" y="31"/>
                    </a:cubicBezTo>
                    <a:cubicBezTo>
                      <a:pt x="94" y="28"/>
                      <a:pt x="89" y="26"/>
                      <a:pt x="83" y="25"/>
                    </a:cubicBezTo>
                    <a:cubicBezTo>
                      <a:pt x="77" y="23"/>
                      <a:pt x="71" y="23"/>
                      <a:pt x="64" y="23"/>
                    </a:cubicBezTo>
                    <a:cubicBezTo>
                      <a:pt x="61" y="23"/>
                      <a:pt x="57" y="23"/>
                      <a:pt x="53" y="24"/>
                    </a:cubicBezTo>
                    <a:cubicBezTo>
                      <a:pt x="49" y="24"/>
                      <a:pt x="45" y="25"/>
                      <a:pt x="40" y="26"/>
                    </a:cubicBezTo>
                    <a:cubicBezTo>
                      <a:pt x="36" y="28"/>
                      <a:pt x="32" y="29"/>
                      <a:pt x="27" y="31"/>
                    </a:cubicBezTo>
                    <a:cubicBezTo>
                      <a:pt x="23" y="32"/>
                      <a:pt x="18" y="34"/>
                      <a:pt x="14" y="36"/>
                    </a:cubicBezTo>
                    <a:cubicBezTo>
                      <a:pt x="8" y="20"/>
                      <a:pt x="8" y="20"/>
                      <a:pt x="8" y="20"/>
                    </a:cubicBezTo>
                    <a:cubicBezTo>
                      <a:pt x="12" y="17"/>
                      <a:pt x="17" y="14"/>
                      <a:pt x="24" y="11"/>
                    </a:cubicBezTo>
                    <a:cubicBezTo>
                      <a:pt x="30" y="9"/>
                      <a:pt x="36" y="7"/>
                      <a:pt x="43" y="5"/>
                    </a:cubicBezTo>
                    <a:cubicBezTo>
                      <a:pt x="49" y="3"/>
                      <a:pt x="55" y="2"/>
                      <a:pt x="61" y="1"/>
                    </a:cubicBezTo>
                    <a:cubicBezTo>
                      <a:pt x="68" y="0"/>
                      <a:pt x="73" y="0"/>
                      <a:pt x="77" y="0"/>
                    </a:cubicBezTo>
                    <a:cubicBezTo>
                      <a:pt x="86" y="0"/>
                      <a:pt x="95" y="1"/>
                      <a:pt x="103" y="3"/>
                    </a:cubicBezTo>
                    <a:cubicBezTo>
                      <a:pt x="111" y="5"/>
                      <a:pt x="119" y="8"/>
                      <a:pt x="125" y="13"/>
                    </a:cubicBezTo>
                    <a:cubicBezTo>
                      <a:pt x="131" y="18"/>
                      <a:pt x="136" y="24"/>
                      <a:pt x="139" y="32"/>
                    </a:cubicBezTo>
                    <a:cubicBezTo>
                      <a:pt x="143" y="40"/>
                      <a:pt x="145" y="50"/>
                      <a:pt x="145" y="63"/>
                    </a:cubicBezTo>
                    <a:cubicBezTo>
                      <a:pt x="145" y="182"/>
                      <a:pt x="145" y="182"/>
                      <a:pt x="145" y="182"/>
                    </a:cubicBezTo>
                    <a:cubicBezTo>
                      <a:pt x="167" y="182"/>
                      <a:pt x="167" y="182"/>
                      <a:pt x="167" y="182"/>
                    </a:cubicBezTo>
                    <a:cubicBezTo>
                      <a:pt x="167" y="193"/>
                      <a:pt x="167" y="193"/>
                      <a:pt x="167" y="193"/>
                    </a:cubicBezTo>
                    <a:cubicBezTo>
                      <a:pt x="163" y="195"/>
                      <a:pt x="158" y="197"/>
                      <a:pt x="152" y="198"/>
                    </a:cubicBezTo>
                    <a:cubicBezTo>
                      <a:pt x="146" y="200"/>
                      <a:pt x="140" y="200"/>
                      <a:pt x="134" y="200"/>
                    </a:cubicBezTo>
                    <a:cubicBezTo>
                      <a:pt x="132" y="200"/>
                      <a:pt x="130" y="200"/>
                      <a:pt x="127" y="200"/>
                    </a:cubicBezTo>
                    <a:cubicBezTo>
                      <a:pt x="125" y="200"/>
                      <a:pt x="123" y="199"/>
                      <a:pt x="121" y="198"/>
                    </a:cubicBezTo>
                    <a:cubicBezTo>
                      <a:pt x="119" y="197"/>
                      <a:pt x="117" y="195"/>
                      <a:pt x="116" y="192"/>
                    </a:cubicBezTo>
                    <a:cubicBezTo>
                      <a:pt x="114" y="190"/>
                      <a:pt x="114" y="187"/>
                      <a:pt x="114" y="182"/>
                    </a:cubicBezTo>
                    <a:cubicBezTo>
                      <a:pt x="114" y="178"/>
                      <a:pt x="114" y="178"/>
                      <a:pt x="114" y="178"/>
                    </a:cubicBezTo>
                    <a:cubicBezTo>
                      <a:pt x="111" y="181"/>
                      <a:pt x="108" y="184"/>
                      <a:pt x="104" y="187"/>
                    </a:cubicBezTo>
                    <a:cubicBezTo>
                      <a:pt x="101" y="189"/>
                      <a:pt x="96" y="192"/>
                      <a:pt x="92" y="194"/>
                    </a:cubicBezTo>
                    <a:cubicBezTo>
                      <a:pt x="87" y="196"/>
                      <a:pt x="82" y="197"/>
                      <a:pt x="76" y="199"/>
                    </a:cubicBezTo>
                    <a:cubicBezTo>
                      <a:pt x="70" y="200"/>
                      <a:pt x="63" y="200"/>
                      <a:pt x="56" y="200"/>
                    </a:cubicBezTo>
                    <a:cubicBezTo>
                      <a:pt x="47" y="200"/>
                      <a:pt x="39" y="199"/>
                      <a:pt x="32" y="195"/>
                    </a:cubicBezTo>
                    <a:cubicBezTo>
                      <a:pt x="25" y="192"/>
                      <a:pt x="18" y="188"/>
                      <a:pt x="14" y="182"/>
                    </a:cubicBezTo>
                    <a:cubicBezTo>
                      <a:pt x="9" y="177"/>
                      <a:pt x="5" y="171"/>
                      <a:pt x="3" y="164"/>
                    </a:cubicBezTo>
                    <a:cubicBezTo>
                      <a:pt x="0" y="156"/>
                      <a:pt x="0" y="149"/>
                      <a:pt x="1" y="141"/>
                    </a:cubicBezTo>
                    <a:close/>
                    <a:moveTo>
                      <a:pt x="34" y="141"/>
                    </a:moveTo>
                    <a:cubicBezTo>
                      <a:pt x="34" y="148"/>
                      <a:pt x="35" y="154"/>
                      <a:pt x="37" y="159"/>
                    </a:cubicBezTo>
                    <a:cubicBezTo>
                      <a:pt x="39" y="163"/>
                      <a:pt x="41" y="167"/>
                      <a:pt x="45" y="170"/>
                    </a:cubicBezTo>
                    <a:cubicBezTo>
                      <a:pt x="48" y="173"/>
                      <a:pt x="53" y="175"/>
                      <a:pt x="58" y="176"/>
                    </a:cubicBezTo>
                    <a:cubicBezTo>
                      <a:pt x="63" y="178"/>
                      <a:pt x="68" y="178"/>
                      <a:pt x="75" y="178"/>
                    </a:cubicBezTo>
                    <a:cubicBezTo>
                      <a:pt x="78" y="178"/>
                      <a:pt x="82" y="178"/>
                      <a:pt x="85" y="177"/>
                    </a:cubicBezTo>
                    <a:cubicBezTo>
                      <a:pt x="89" y="176"/>
                      <a:pt x="92" y="175"/>
                      <a:pt x="95" y="174"/>
                    </a:cubicBezTo>
                    <a:cubicBezTo>
                      <a:pt x="99" y="172"/>
                      <a:pt x="102" y="171"/>
                      <a:pt x="105" y="169"/>
                    </a:cubicBezTo>
                    <a:cubicBezTo>
                      <a:pt x="107" y="167"/>
                      <a:pt x="110" y="165"/>
                      <a:pt x="111" y="164"/>
                    </a:cubicBezTo>
                    <a:cubicBezTo>
                      <a:pt x="111" y="153"/>
                      <a:pt x="111" y="142"/>
                      <a:pt x="111" y="131"/>
                    </a:cubicBezTo>
                    <a:cubicBezTo>
                      <a:pt x="111" y="121"/>
                      <a:pt x="112" y="110"/>
                      <a:pt x="112" y="99"/>
                    </a:cubicBezTo>
                    <a:cubicBezTo>
                      <a:pt x="107" y="99"/>
                      <a:pt x="102" y="100"/>
                      <a:pt x="96" y="100"/>
                    </a:cubicBezTo>
                    <a:cubicBezTo>
                      <a:pt x="90" y="101"/>
                      <a:pt x="84" y="102"/>
                      <a:pt x="79" y="103"/>
                    </a:cubicBezTo>
                    <a:cubicBezTo>
                      <a:pt x="73" y="104"/>
                      <a:pt x="67" y="106"/>
                      <a:pt x="62" y="108"/>
                    </a:cubicBezTo>
                    <a:cubicBezTo>
                      <a:pt x="56" y="110"/>
                      <a:pt x="52" y="112"/>
                      <a:pt x="48" y="116"/>
                    </a:cubicBezTo>
                    <a:cubicBezTo>
                      <a:pt x="43" y="119"/>
                      <a:pt x="40" y="122"/>
                      <a:pt x="38" y="127"/>
                    </a:cubicBezTo>
                    <a:cubicBezTo>
                      <a:pt x="35" y="131"/>
                      <a:pt x="34" y="136"/>
                      <a:pt x="34"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9">
                <a:extLst>
                  <a:ext uri="{FF2B5EF4-FFF2-40B4-BE49-F238E27FC236}">
                    <a16:creationId xmlns:a16="http://schemas.microsoft.com/office/drawing/2014/main" id="{A26113FF-8A8B-473D-8F68-30656EAEABDB}"/>
                  </a:ext>
                </a:extLst>
              </p:cNvPr>
              <p:cNvSpPr>
                <a:spLocks/>
              </p:cNvSpPr>
              <p:nvPr/>
            </p:nvSpPr>
            <p:spPr bwMode="auto">
              <a:xfrm>
                <a:off x="5508" y="1069"/>
                <a:ext cx="152" cy="145"/>
              </a:xfrm>
              <a:custGeom>
                <a:avLst/>
                <a:gdLst>
                  <a:gd name="T0" fmla="*/ 1 w 207"/>
                  <a:gd name="T1" fmla="*/ 182 h 196"/>
                  <a:gd name="T2" fmla="*/ 24 w 207"/>
                  <a:gd name="T3" fmla="*/ 178 h 196"/>
                  <a:gd name="T4" fmla="*/ 24 w 207"/>
                  <a:gd name="T5" fmla="*/ 38 h 196"/>
                  <a:gd name="T6" fmla="*/ 0 w 207"/>
                  <a:gd name="T7" fmla="*/ 24 h 196"/>
                  <a:gd name="T8" fmla="*/ 0 w 207"/>
                  <a:gd name="T9" fmla="*/ 14 h 196"/>
                  <a:gd name="T10" fmla="*/ 45 w 207"/>
                  <a:gd name="T11" fmla="*/ 0 h 196"/>
                  <a:gd name="T12" fmla="*/ 53 w 207"/>
                  <a:gd name="T13" fmla="*/ 3 h 196"/>
                  <a:gd name="T14" fmla="*/ 53 w 207"/>
                  <a:gd name="T15" fmla="*/ 28 h 196"/>
                  <a:gd name="T16" fmla="*/ 67 w 207"/>
                  <a:gd name="T17" fmla="*/ 18 h 196"/>
                  <a:gd name="T18" fmla="*/ 85 w 207"/>
                  <a:gd name="T19" fmla="*/ 9 h 196"/>
                  <a:gd name="T20" fmla="*/ 104 w 207"/>
                  <a:gd name="T21" fmla="*/ 3 h 196"/>
                  <a:gd name="T22" fmla="*/ 123 w 207"/>
                  <a:gd name="T23" fmla="*/ 0 h 196"/>
                  <a:gd name="T24" fmla="*/ 149 w 207"/>
                  <a:gd name="T25" fmla="*/ 4 h 196"/>
                  <a:gd name="T26" fmla="*/ 167 w 207"/>
                  <a:gd name="T27" fmla="*/ 18 h 196"/>
                  <a:gd name="T28" fmla="*/ 177 w 207"/>
                  <a:gd name="T29" fmla="*/ 44 h 196"/>
                  <a:gd name="T30" fmla="*/ 180 w 207"/>
                  <a:gd name="T31" fmla="*/ 81 h 196"/>
                  <a:gd name="T32" fmla="*/ 180 w 207"/>
                  <a:gd name="T33" fmla="*/ 178 h 196"/>
                  <a:gd name="T34" fmla="*/ 207 w 207"/>
                  <a:gd name="T35" fmla="*/ 182 h 196"/>
                  <a:gd name="T36" fmla="*/ 207 w 207"/>
                  <a:gd name="T37" fmla="*/ 196 h 196"/>
                  <a:gd name="T38" fmla="*/ 121 w 207"/>
                  <a:gd name="T39" fmla="*/ 196 h 196"/>
                  <a:gd name="T40" fmla="*/ 121 w 207"/>
                  <a:gd name="T41" fmla="*/ 182 h 196"/>
                  <a:gd name="T42" fmla="*/ 147 w 207"/>
                  <a:gd name="T43" fmla="*/ 178 h 196"/>
                  <a:gd name="T44" fmla="*/ 147 w 207"/>
                  <a:gd name="T45" fmla="*/ 87 h 196"/>
                  <a:gd name="T46" fmla="*/ 145 w 207"/>
                  <a:gd name="T47" fmla="*/ 59 h 196"/>
                  <a:gd name="T48" fmla="*/ 139 w 207"/>
                  <a:gd name="T49" fmla="*/ 40 h 196"/>
                  <a:gd name="T50" fmla="*/ 126 w 207"/>
                  <a:gd name="T51" fmla="*/ 28 h 196"/>
                  <a:gd name="T52" fmla="*/ 105 w 207"/>
                  <a:gd name="T53" fmla="*/ 25 h 196"/>
                  <a:gd name="T54" fmla="*/ 82 w 207"/>
                  <a:gd name="T55" fmla="*/ 30 h 196"/>
                  <a:gd name="T56" fmla="*/ 57 w 207"/>
                  <a:gd name="T57" fmla="*/ 43 h 196"/>
                  <a:gd name="T58" fmla="*/ 57 w 207"/>
                  <a:gd name="T59" fmla="*/ 178 h 196"/>
                  <a:gd name="T60" fmla="*/ 83 w 207"/>
                  <a:gd name="T61" fmla="*/ 182 h 196"/>
                  <a:gd name="T62" fmla="*/ 83 w 207"/>
                  <a:gd name="T63" fmla="*/ 196 h 196"/>
                  <a:gd name="T64" fmla="*/ 1 w 207"/>
                  <a:gd name="T65" fmla="*/ 196 h 196"/>
                  <a:gd name="T66" fmla="*/ 1 w 207"/>
                  <a:gd name="T67" fmla="*/ 182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 h="196">
                    <a:moveTo>
                      <a:pt x="1" y="182"/>
                    </a:moveTo>
                    <a:cubicBezTo>
                      <a:pt x="24" y="178"/>
                      <a:pt x="24" y="178"/>
                      <a:pt x="24" y="178"/>
                    </a:cubicBezTo>
                    <a:cubicBezTo>
                      <a:pt x="24" y="38"/>
                      <a:pt x="24" y="38"/>
                      <a:pt x="24" y="38"/>
                    </a:cubicBezTo>
                    <a:cubicBezTo>
                      <a:pt x="0" y="24"/>
                      <a:pt x="0" y="24"/>
                      <a:pt x="0" y="24"/>
                    </a:cubicBezTo>
                    <a:cubicBezTo>
                      <a:pt x="0" y="14"/>
                      <a:pt x="0" y="14"/>
                      <a:pt x="0" y="14"/>
                    </a:cubicBezTo>
                    <a:cubicBezTo>
                      <a:pt x="45" y="0"/>
                      <a:pt x="45" y="0"/>
                      <a:pt x="45" y="0"/>
                    </a:cubicBezTo>
                    <a:cubicBezTo>
                      <a:pt x="53" y="3"/>
                      <a:pt x="53" y="3"/>
                      <a:pt x="53" y="3"/>
                    </a:cubicBezTo>
                    <a:cubicBezTo>
                      <a:pt x="53" y="28"/>
                      <a:pt x="53" y="28"/>
                      <a:pt x="53" y="28"/>
                    </a:cubicBezTo>
                    <a:cubicBezTo>
                      <a:pt x="57" y="25"/>
                      <a:pt x="62" y="21"/>
                      <a:pt x="67" y="18"/>
                    </a:cubicBezTo>
                    <a:cubicBezTo>
                      <a:pt x="73" y="15"/>
                      <a:pt x="79" y="12"/>
                      <a:pt x="85" y="9"/>
                    </a:cubicBezTo>
                    <a:cubicBezTo>
                      <a:pt x="91" y="7"/>
                      <a:pt x="97" y="4"/>
                      <a:pt x="104" y="3"/>
                    </a:cubicBezTo>
                    <a:cubicBezTo>
                      <a:pt x="111" y="1"/>
                      <a:pt x="117" y="0"/>
                      <a:pt x="123" y="0"/>
                    </a:cubicBezTo>
                    <a:cubicBezTo>
                      <a:pt x="133" y="0"/>
                      <a:pt x="142" y="1"/>
                      <a:pt x="149" y="4"/>
                    </a:cubicBezTo>
                    <a:cubicBezTo>
                      <a:pt x="157" y="7"/>
                      <a:pt x="163" y="12"/>
                      <a:pt x="167" y="18"/>
                    </a:cubicBezTo>
                    <a:cubicBezTo>
                      <a:pt x="172" y="25"/>
                      <a:pt x="175" y="33"/>
                      <a:pt x="177" y="44"/>
                    </a:cubicBezTo>
                    <a:cubicBezTo>
                      <a:pt x="179" y="54"/>
                      <a:pt x="180" y="66"/>
                      <a:pt x="180" y="81"/>
                    </a:cubicBezTo>
                    <a:cubicBezTo>
                      <a:pt x="180" y="178"/>
                      <a:pt x="180" y="178"/>
                      <a:pt x="180" y="178"/>
                    </a:cubicBezTo>
                    <a:cubicBezTo>
                      <a:pt x="207" y="182"/>
                      <a:pt x="207" y="182"/>
                      <a:pt x="207" y="182"/>
                    </a:cubicBezTo>
                    <a:cubicBezTo>
                      <a:pt x="207" y="196"/>
                      <a:pt x="207" y="196"/>
                      <a:pt x="207" y="196"/>
                    </a:cubicBezTo>
                    <a:cubicBezTo>
                      <a:pt x="121" y="196"/>
                      <a:pt x="121" y="196"/>
                      <a:pt x="121" y="196"/>
                    </a:cubicBezTo>
                    <a:cubicBezTo>
                      <a:pt x="121" y="182"/>
                      <a:pt x="121" y="182"/>
                      <a:pt x="121" y="182"/>
                    </a:cubicBezTo>
                    <a:cubicBezTo>
                      <a:pt x="147" y="178"/>
                      <a:pt x="147" y="178"/>
                      <a:pt x="147" y="178"/>
                    </a:cubicBezTo>
                    <a:cubicBezTo>
                      <a:pt x="147" y="87"/>
                      <a:pt x="147" y="87"/>
                      <a:pt x="147" y="87"/>
                    </a:cubicBezTo>
                    <a:cubicBezTo>
                      <a:pt x="147" y="76"/>
                      <a:pt x="146" y="67"/>
                      <a:pt x="145" y="59"/>
                    </a:cubicBezTo>
                    <a:cubicBezTo>
                      <a:pt x="144" y="51"/>
                      <a:pt x="142" y="45"/>
                      <a:pt x="139" y="40"/>
                    </a:cubicBezTo>
                    <a:cubicBezTo>
                      <a:pt x="136" y="34"/>
                      <a:pt x="132" y="31"/>
                      <a:pt x="126" y="28"/>
                    </a:cubicBezTo>
                    <a:cubicBezTo>
                      <a:pt x="121" y="26"/>
                      <a:pt x="114" y="25"/>
                      <a:pt x="105" y="25"/>
                    </a:cubicBezTo>
                    <a:cubicBezTo>
                      <a:pt x="98" y="25"/>
                      <a:pt x="90" y="27"/>
                      <a:pt x="82" y="30"/>
                    </a:cubicBezTo>
                    <a:cubicBezTo>
                      <a:pt x="75" y="33"/>
                      <a:pt x="66" y="37"/>
                      <a:pt x="57" y="43"/>
                    </a:cubicBezTo>
                    <a:cubicBezTo>
                      <a:pt x="57" y="178"/>
                      <a:pt x="57" y="178"/>
                      <a:pt x="57" y="178"/>
                    </a:cubicBezTo>
                    <a:cubicBezTo>
                      <a:pt x="83" y="182"/>
                      <a:pt x="83" y="182"/>
                      <a:pt x="83" y="182"/>
                    </a:cubicBezTo>
                    <a:cubicBezTo>
                      <a:pt x="83" y="196"/>
                      <a:pt x="83" y="196"/>
                      <a:pt x="83" y="196"/>
                    </a:cubicBezTo>
                    <a:cubicBezTo>
                      <a:pt x="1" y="196"/>
                      <a:pt x="1" y="196"/>
                      <a:pt x="1" y="196"/>
                    </a:cubicBezTo>
                    <a:lnTo>
                      <a:pt x="1"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0">
                <a:extLst>
                  <a:ext uri="{FF2B5EF4-FFF2-40B4-BE49-F238E27FC236}">
                    <a16:creationId xmlns:a16="http://schemas.microsoft.com/office/drawing/2014/main" id="{0745DE31-2EA7-4FBB-A817-6C5F9741FB51}"/>
                  </a:ext>
                </a:extLst>
              </p:cNvPr>
              <p:cNvSpPr>
                <a:spLocks noEditPoints="1"/>
              </p:cNvSpPr>
              <p:nvPr/>
            </p:nvSpPr>
            <p:spPr bwMode="auto">
              <a:xfrm>
                <a:off x="5654" y="1007"/>
                <a:ext cx="139" cy="212"/>
              </a:xfrm>
              <a:custGeom>
                <a:avLst/>
                <a:gdLst>
                  <a:gd name="T0" fmla="*/ 76 w 189"/>
                  <a:gd name="T1" fmla="*/ 284 h 286"/>
                  <a:gd name="T2" fmla="*/ 47 w 189"/>
                  <a:gd name="T3" fmla="*/ 279 h 286"/>
                  <a:gd name="T4" fmla="*/ 23 w 189"/>
                  <a:gd name="T5" fmla="*/ 261 h 286"/>
                  <a:gd name="T6" fmla="*/ 7 w 189"/>
                  <a:gd name="T7" fmla="*/ 230 h 286"/>
                  <a:gd name="T8" fmla="*/ 0 w 189"/>
                  <a:gd name="T9" fmla="*/ 187 h 286"/>
                  <a:gd name="T10" fmla="*/ 8 w 189"/>
                  <a:gd name="T11" fmla="*/ 144 h 286"/>
                  <a:gd name="T12" fmla="*/ 29 w 189"/>
                  <a:gd name="T13" fmla="*/ 111 h 286"/>
                  <a:gd name="T14" fmla="*/ 61 w 189"/>
                  <a:gd name="T15" fmla="*/ 89 h 286"/>
                  <a:gd name="T16" fmla="*/ 100 w 189"/>
                  <a:gd name="T17" fmla="*/ 82 h 286"/>
                  <a:gd name="T18" fmla="*/ 118 w 189"/>
                  <a:gd name="T19" fmla="*/ 83 h 286"/>
                  <a:gd name="T20" fmla="*/ 132 w 189"/>
                  <a:gd name="T21" fmla="*/ 86 h 286"/>
                  <a:gd name="T22" fmla="*/ 132 w 189"/>
                  <a:gd name="T23" fmla="*/ 29 h 286"/>
                  <a:gd name="T24" fmla="*/ 96 w 189"/>
                  <a:gd name="T25" fmla="*/ 22 h 286"/>
                  <a:gd name="T26" fmla="*/ 96 w 189"/>
                  <a:gd name="T27" fmla="*/ 7 h 286"/>
                  <a:gd name="T28" fmla="*/ 158 w 189"/>
                  <a:gd name="T29" fmla="*/ 0 h 286"/>
                  <a:gd name="T30" fmla="*/ 165 w 189"/>
                  <a:gd name="T31" fmla="*/ 4 h 286"/>
                  <a:gd name="T32" fmla="*/ 165 w 189"/>
                  <a:gd name="T33" fmla="*/ 266 h 286"/>
                  <a:gd name="T34" fmla="*/ 189 w 189"/>
                  <a:gd name="T35" fmla="*/ 266 h 286"/>
                  <a:gd name="T36" fmla="*/ 189 w 189"/>
                  <a:gd name="T37" fmla="*/ 278 h 286"/>
                  <a:gd name="T38" fmla="*/ 181 w 189"/>
                  <a:gd name="T39" fmla="*/ 281 h 286"/>
                  <a:gd name="T40" fmla="*/ 172 w 189"/>
                  <a:gd name="T41" fmla="*/ 284 h 286"/>
                  <a:gd name="T42" fmla="*/ 162 w 189"/>
                  <a:gd name="T43" fmla="*/ 285 h 286"/>
                  <a:gd name="T44" fmla="*/ 153 w 189"/>
                  <a:gd name="T45" fmla="*/ 286 h 286"/>
                  <a:gd name="T46" fmla="*/ 146 w 189"/>
                  <a:gd name="T47" fmla="*/ 285 h 286"/>
                  <a:gd name="T48" fmla="*/ 140 w 189"/>
                  <a:gd name="T49" fmla="*/ 283 h 286"/>
                  <a:gd name="T50" fmla="*/ 135 w 189"/>
                  <a:gd name="T51" fmla="*/ 278 h 286"/>
                  <a:gd name="T52" fmla="*/ 134 w 189"/>
                  <a:gd name="T53" fmla="*/ 268 h 286"/>
                  <a:gd name="T54" fmla="*/ 134 w 189"/>
                  <a:gd name="T55" fmla="*/ 264 h 286"/>
                  <a:gd name="T56" fmla="*/ 126 w 189"/>
                  <a:gd name="T57" fmla="*/ 270 h 286"/>
                  <a:gd name="T58" fmla="*/ 114 w 189"/>
                  <a:gd name="T59" fmla="*/ 277 h 286"/>
                  <a:gd name="T60" fmla="*/ 97 w 189"/>
                  <a:gd name="T61" fmla="*/ 282 h 286"/>
                  <a:gd name="T62" fmla="*/ 76 w 189"/>
                  <a:gd name="T63" fmla="*/ 284 h 286"/>
                  <a:gd name="T64" fmla="*/ 89 w 189"/>
                  <a:gd name="T65" fmla="*/ 261 h 286"/>
                  <a:gd name="T66" fmla="*/ 99 w 189"/>
                  <a:gd name="T67" fmla="*/ 260 h 286"/>
                  <a:gd name="T68" fmla="*/ 108 w 189"/>
                  <a:gd name="T69" fmla="*/ 258 h 286"/>
                  <a:gd name="T70" fmla="*/ 122 w 189"/>
                  <a:gd name="T71" fmla="*/ 253 h 286"/>
                  <a:gd name="T72" fmla="*/ 132 w 189"/>
                  <a:gd name="T73" fmla="*/ 246 h 286"/>
                  <a:gd name="T74" fmla="*/ 132 w 189"/>
                  <a:gd name="T75" fmla="*/ 114 h 286"/>
                  <a:gd name="T76" fmla="*/ 128 w 189"/>
                  <a:gd name="T77" fmla="*/ 109 h 286"/>
                  <a:gd name="T78" fmla="*/ 121 w 189"/>
                  <a:gd name="T79" fmla="*/ 105 h 286"/>
                  <a:gd name="T80" fmla="*/ 110 w 189"/>
                  <a:gd name="T81" fmla="*/ 101 h 286"/>
                  <a:gd name="T82" fmla="*/ 96 w 189"/>
                  <a:gd name="T83" fmla="*/ 100 h 286"/>
                  <a:gd name="T84" fmla="*/ 82 w 189"/>
                  <a:gd name="T85" fmla="*/ 102 h 286"/>
                  <a:gd name="T86" fmla="*/ 68 w 189"/>
                  <a:gd name="T87" fmla="*/ 107 h 286"/>
                  <a:gd name="T88" fmla="*/ 55 w 189"/>
                  <a:gd name="T89" fmla="*/ 117 h 286"/>
                  <a:gd name="T90" fmla="*/ 44 w 189"/>
                  <a:gd name="T91" fmla="*/ 132 h 286"/>
                  <a:gd name="T92" fmla="*/ 36 w 189"/>
                  <a:gd name="T93" fmla="*/ 152 h 286"/>
                  <a:gd name="T94" fmla="*/ 33 w 189"/>
                  <a:gd name="T95" fmla="*/ 179 h 286"/>
                  <a:gd name="T96" fmla="*/ 37 w 189"/>
                  <a:gd name="T97" fmla="*/ 215 h 286"/>
                  <a:gd name="T98" fmla="*/ 50 w 189"/>
                  <a:gd name="T99" fmla="*/ 241 h 286"/>
                  <a:gd name="T100" fmla="*/ 68 w 189"/>
                  <a:gd name="T101" fmla="*/ 256 h 286"/>
                  <a:gd name="T102" fmla="*/ 89 w 189"/>
                  <a:gd name="T103" fmla="*/ 26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9" h="286">
                    <a:moveTo>
                      <a:pt x="76" y="284"/>
                    </a:moveTo>
                    <a:cubicBezTo>
                      <a:pt x="66" y="284"/>
                      <a:pt x="57" y="282"/>
                      <a:pt x="47" y="279"/>
                    </a:cubicBezTo>
                    <a:cubicBezTo>
                      <a:pt x="38" y="275"/>
                      <a:pt x="30" y="269"/>
                      <a:pt x="23" y="261"/>
                    </a:cubicBezTo>
                    <a:cubicBezTo>
                      <a:pt x="17" y="253"/>
                      <a:pt x="11" y="243"/>
                      <a:pt x="7" y="230"/>
                    </a:cubicBezTo>
                    <a:cubicBezTo>
                      <a:pt x="2" y="218"/>
                      <a:pt x="0" y="204"/>
                      <a:pt x="0" y="187"/>
                    </a:cubicBezTo>
                    <a:cubicBezTo>
                      <a:pt x="0" y="172"/>
                      <a:pt x="3" y="157"/>
                      <a:pt x="8" y="144"/>
                    </a:cubicBezTo>
                    <a:cubicBezTo>
                      <a:pt x="13" y="132"/>
                      <a:pt x="20" y="120"/>
                      <a:pt x="29" y="111"/>
                    </a:cubicBezTo>
                    <a:cubicBezTo>
                      <a:pt x="38" y="102"/>
                      <a:pt x="49" y="95"/>
                      <a:pt x="61" y="89"/>
                    </a:cubicBezTo>
                    <a:cubicBezTo>
                      <a:pt x="73" y="84"/>
                      <a:pt x="86" y="82"/>
                      <a:pt x="100" y="82"/>
                    </a:cubicBezTo>
                    <a:cubicBezTo>
                      <a:pt x="106" y="82"/>
                      <a:pt x="112" y="82"/>
                      <a:pt x="118" y="83"/>
                    </a:cubicBezTo>
                    <a:cubicBezTo>
                      <a:pt x="123" y="84"/>
                      <a:pt x="128" y="85"/>
                      <a:pt x="132" y="86"/>
                    </a:cubicBezTo>
                    <a:cubicBezTo>
                      <a:pt x="132" y="29"/>
                      <a:pt x="132" y="29"/>
                      <a:pt x="132" y="29"/>
                    </a:cubicBezTo>
                    <a:cubicBezTo>
                      <a:pt x="96" y="22"/>
                      <a:pt x="96" y="22"/>
                      <a:pt x="96" y="22"/>
                    </a:cubicBezTo>
                    <a:cubicBezTo>
                      <a:pt x="96" y="7"/>
                      <a:pt x="96" y="7"/>
                      <a:pt x="96" y="7"/>
                    </a:cubicBezTo>
                    <a:cubicBezTo>
                      <a:pt x="158" y="0"/>
                      <a:pt x="158" y="0"/>
                      <a:pt x="158" y="0"/>
                    </a:cubicBezTo>
                    <a:cubicBezTo>
                      <a:pt x="165" y="4"/>
                      <a:pt x="165" y="4"/>
                      <a:pt x="165" y="4"/>
                    </a:cubicBezTo>
                    <a:cubicBezTo>
                      <a:pt x="165" y="266"/>
                      <a:pt x="165" y="266"/>
                      <a:pt x="165" y="266"/>
                    </a:cubicBezTo>
                    <a:cubicBezTo>
                      <a:pt x="189" y="266"/>
                      <a:pt x="189" y="266"/>
                      <a:pt x="189" y="266"/>
                    </a:cubicBezTo>
                    <a:cubicBezTo>
                      <a:pt x="189" y="278"/>
                      <a:pt x="189" y="278"/>
                      <a:pt x="189" y="278"/>
                    </a:cubicBezTo>
                    <a:cubicBezTo>
                      <a:pt x="187" y="279"/>
                      <a:pt x="184" y="280"/>
                      <a:pt x="181" y="281"/>
                    </a:cubicBezTo>
                    <a:cubicBezTo>
                      <a:pt x="178" y="282"/>
                      <a:pt x="175" y="283"/>
                      <a:pt x="172" y="284"/>
                    </a:cubicBezTo>
                    <a:cubicBezTo>
                      <a:pt x="169" y="284"/>
                      <a:pt x="166" y="285"/>
                      <a:pt x="162" y="285"/>
                    </a:cubicBezTo>
                    <a:cubicBezTo>
                      <a:pt x="159" y="286"/>
                      <a:pt x="156" y="286"/>
                      <a:pt x="153" y="286"/>
                    </a:cubicBezTo>
                    <a:cubicBezTo>
                      <a:pt x="151" y="286"/>
                      <a:pt x="148" y="286"/>
                      <a:pt x="146" y="285"/>
                    </a:cubicBezTo>
                    <a:cubicBezTo>
                      <a:pt x="144" y="285"/>
                      <a:pt x="142" y="284"/>
                      <a:pt x="140" y="283"/>
                    </a:cubicBezTo>
                    <a:cubicBezTo>
                      <a:pt x="138" y="282"/>
                      <a:pt x="137" y="280"/>
                      <a:pt x="135" y="278"/>
                    </a:cubicBezTo>
                    <a:cubicBezTo>
                      <a:pt x="134" y="275"/>
                      <a:pt x="134" y="272"/>
                      <a:pt x="134" y="268"/>
                    </a:cubicBezTo>
                    <a:cubicBezTo>
                      <a:pt x="134" y="264"/>
                      <a:pt x="134" y="264"/>
                      <a:pt x="134" y="264"/>
                    </a:cubicBezTo>
                    <a:cubicBezTo>
                      <a:pt x="132" y="266"/>
                      <a:pt x="129" y="268"/>
                      <a:pt x="126" y="270"/>
                    </a:cubicBezTo>
                    <a:cubicBezTo>
                      <a:pt x="123" y="273"/>
                      <a:pt x="119" y="275"/>
                      <a:pt x="114" y="277"/>
                    </a:cubicBezTo>
                    <a:cubicBezTo>
                      <a:pt x="109" y="279"/>
                      <a:pt x="103" y="281"/>
                      <a:pt x="97" y="282"/>
                    </a:cubicBezTo>
                    <a:cubicBezTo>
                      <a:pt x="90" y="284"/>
                      <a:pt x="83" y="284"/>
                      <a:pt x="76" y="284"/>
                    </a:cubicBezTo>
                    <a:close/>
                    <a:moveTo>
                      <a:pt x="89" y="261"/>
                    </a:moveTo>
                    <a:cubicBezTo>
                      <a:pt x="93" y="261"/>
                      <a:pt x="96" y="260"/>
                      <a:pt x="99" y="260"/>
                    </a:cubicBezTo>
                    <a:cubicBezTo>
                      <a:pt x="102" y="260"/>
                      <a:pt x="105" y="259"/>
                      <a:pt x="108" y="258"/>
                    </a:cubicBezTo>
                    <a:cubicBezTo>
                      <a:pt x="114" y="257"/>
                      <a:pt x="118" y="255"/>
                      <a:pt x="122" y="253"/>
                    </a:cubicBezTo>
                    <a:cubicBezTo>
                      <a:pt x="126" y="251"/>
                      <a:pt x="130" y="248"/>
                      <a:pt x="132" y="246"/>
                    </a:cubicBezTo>
                    <a:cubicBezTo>
                      <a:pt x="132" y="114"/>
                      <a:pt x="132" y="114"/>
                      <a:pt x="132" y="114"/>
                    </a:cubicBezTo>
                    <a:cubicBezTo>
                      <a:pt x="131" y="112"/>
                      <a:pt x="130" y="111"/>
                      <a:pt x="128" y="109"/>
                    </a:cubicBezTo>
                    <a:cubicBezTo>
                      <a:pt x="126" y="107"/>
                      <a:pt x="124" y="106"/>
                      <a:pt x="121" y="105"/>
                    </a:cubicBezTo>
                    <a:cubicBezTo>
                      <a:pt x="118" y="103"/>
                      <a:pt x="114" y="102"/>
                      <a:pt x="110" y="101"/>
                    </a:cubicBezTo>
                    <a:cubicBezTo>
                      <a:pt x="106" y="100"/>
                      <a:pt x="101" y="100"/>
                      <a:pt x="96" y="100"/>
                    </a:cubicBezTo>
                    <a:cubicBezTo>
                      <a:pt x="91" y="100"/>
                      <a:pt x="87" y="101"/>
                      <a:pt x="82" y="102"/>
                    </a:cubicBezTo>
                    <a:cubicBezTo>
                      <a:pt x="77" y="103"/>
                      <a:pt x="73" y="104"/>
                      <a:pt x="68" y="107"/>
                    </a:cubicBezTo>
                    <a:cubicBezTo>
                      <a:pt x="64" y="110"/>
                      <a:pt x="59" y="113"/>
                      <a:pt x="55" y="117"/>
                    </a:cubicBezTo>
                    <a:cubicBezTo>
                      <a:pt x="51" y="121"/>
                      <a:pt x="47" y="126"/>
                      <a:pt x="44" y="132"/>
                    </a:cubicBezTo>
                    <a:cubicBezTo>
                      <a:pt x="41" y="137"/>
                      <a:pt x="38" y="144"/>
                      <a:pt x="36" y="152"/>
                    </a:cubicBezTo>
                    <a:cubicBezTo>
                      <a:pt x="34" y="160"/>
                      <a:pt x="33" y="169"/>
                      <a:pt x="33" y="179"/>
                    </a:cubicBezTo>
                    <a:cubicBezTo>
                      <a:pt x="33" y="193"/>
                      <a:pt x="34" y="205"/>
                      <a:pt x="37" y="215"/>
                    </a:cubicBezTo>
                    <a:cubicBezTo>
                      <a:pt x="41" y="226"/>
                      <a:pt x="45" y="234"/>
                      <a:pt x="50" y="241"/>
                    </a:cubicBezTo>
                    <a:cubicBezTo>
                      <a:pt x="55" y="248"/>
                      <a:pt x="61" y="253"/>
                      <a:pt x="68" y="256"/>
                    </a:cubicBezTo>
                    <a:cubicBezTo>
                      <a:pt x="75" y="259"/>
                      <a:pt x="82" y="261"/>
                      <a:pt x="89" y="2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1">
                <a:extLst>
                  <a:ext uri="{FF2B5EF4-FFF2-40B4-BE49-F238E27FC236}">
                    <a16:creationId xmlns:a16="http://schemas.microsoft.com/office/drawing/2014/main" id="{03ABCE4C-8F3F-495D-81DE-0857738BB089}"/>
                  </a:ext>
                </a:extLst>
              </p:cNvPr>
              <p:cNvSpPr>
                <a:spLocks noEditPoints="1"/>
              </p:cNvSpPr>
              <p:nvPr/>
            </p:nvSpPr>
            <p:spPr bwMode="auto">
              <a:xfrm>
                <a:off x="5784" y="1008"/>
                <a:ext cx="31" cy="30"/>
              </a:xfrm>
              <a:custGeom>
                <a:avLst/>
                <a:gdLst>
                  <a:gd name="T0" fmla="*/ 21 w 42"/>
                  <a:gd name="T1" fmla="*/ 0 h 41"/>
                  <a:gd name="T2" fmla="*/ 42 w 42"/>
                  <a:gd name="T3" fmla="*/ 20 h 41"/>
                  <a:gd name="T4" fmla="*/ 21 w 42"/>
                  <a:gd name="T5" fmla="*/ 41 h 41"/>
                  <a:gd name="T6" fmla="*/ 0 w 42"/>
                  <a:gd name="T7" fmla="*/ 20 h 41"/>
                  <a:gd name="T8" fmla="*/ 21 w 42"/>
                  <a:gd name="T9" fmla="*/ 0 h 41"/>
                  <a:gd name="T10" fmla="*/ 21 w 42"/>
                  <a:gd name="T11" fmla="*/ 38 h 41"/>
                  <a:gd name="T12" fmla="*/ 38 w 42"/>
                  <a:gd name="T13" fmla="*/ 20 h 41"/>
                  <a:gd name="T14" fmla="*/ 21 w 42"/>
                  <a:gd name="T15" fmla="*/ 3 h 41"/>
                  <a:gd name="T16" fmla="*/ 4 w 42"/>
                  <a:gd name="T17" fmla="*/ 20 h 41"/>
                  <a:gd name="T18" fmla="*/ 21 w 42"/>
                  <a:gd name="T19" fmla="*/ 38 h 41"/>
                  <a:gd name="T20" fmla="*/ 13 w 42"/>
                  <a:gd name="T21" fmla="*/ 8 h 41"/>
                  <a:gd name="T22" fmla="*/ 22 w 42"/>
                  <a:gd name="T23" fmla="*/ 8 h 41"/>
                  <a:gd name="T24" fmla="*/ 31 w 42"/>
                  <a:gd name="T25" fmla="*/ 15 h 41"/>
                  <a:gd name="T26" fmla="*/ 24 w 42"/>
                  <a:gd name="T27" fmla="*/ 22 h 41"/>
                  <a:gd name="T28" fmla="*/ 31 w 42"/>
                  <a:gd name="T29" fmla="*/ 33 h 41"/>
                  <a:gd name="T30" fmla="*/ 27 w 42"/>
                  <a:gd name="T31" fmla="*/ 33 h 41"/>
                  <a:gd name="T32" fmla="*/ 21 w 42"/>
                  <a:gd name="T33" fmla="*/ 22 h 41"/>
                  <a:gd name="T34" fmla="*/ 17 w 42"/>
                  <a:gd name="T35" fmla="*/ 22 h 41"/>
                  <a:gd name="T36" fmla="*/ 17 w 42"/>
                  <a:gd name="T37" fmla="*/ 33 h 41"/>
                  <a:gd name="T38" fmla="*/ 13 w 42"/>
                  <a:gd name="T39" fmla="*/ 33 h 41"/>
                  <a:gd name="T40" fmla="*/ 13 w 42"/>
                  <a:gd name="T41" fmla="*/ 8 h 41"/>
                  <a:gd name="T42" fmla="*/ 17 w 42"/>
                  <a:gd name="T43" fmla="*/ 19 h 41"/>
                  <a:gd name="T44" fmla="*/ 20 w 42"/>
                  <a:gd name="T45" fmla="*/ 19 h 41"/>
                  <a:gd name="T46" fmla="*/ 27 w 42"/>
                  <a:gd name="T47" fmla="*/ 15 h 41"/>
                  <a:gd name="T48" fmla="*/ 22 w 42"/>
                  <a:gd name="T49" fmla="*/ 11 h 41"/>
                  <a:gd name="T50" fmla="*/ 17 w 42"/>
                  <a:gd name="T51" fmla="*/ 11 h 41"/>
                  <a:gd name="T52" fmla="*/ 17 w 42"/>
                  <a:gd name="T53" fmla="*/ 1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 h="41">
                    <a:moveTo>
                      <a:pt x="21" y="0"/>
                    </a:moveTo>
                    <a:cubicBezTo>
                      <a:pt x="32" y="0"/>
                      <a:pt x="42" y="9"/>
                      <a:pt x="42" y="20"/>
                    </a:cubicBezTo>
                    <a:cubicBezTo>
                      <a:pt x="42" y="32"/>
                      <a:pt x="32" y="41"/>
                      <a:pt x="21" y="41"/>
                    </a:cubicBezTo>
                    <a:cubicBezTo>
                      <a:pt x="9" y="41"/>
                      <a:pt x="0" y="32"/>
                      <a:pt x="0" y="20"/>
                    </a:cubicBezTo>
                    <a:cubicBezTo>
                      <a:pt x="0" y="9"/>
                      <a:pt x="9" y="0"/>
                      <a:pt x="21" y="0"/>
                    </a:cubicBezTo>
                    <a:close/>
                    <a:moveTo>
                      <a:pt x="21" y="38"/>
                    </a:moveTo>
                    <a:cubicBezTo>
                      <a:pt x="31" y="38"/>
                      <a:pt x="38" y="31"/>
                      <a:pt x="38" y="20"/>
                    </a:cubicBezTo>
                    <a:cubicBezTo>
                      <a:pt x="38" y="10"/>
                      <a:pt x="31" y="3"/>
                      <a:pt x="21" y="3"/>
                    </a:cubicBezTo>
                    <a:cubicBezTo>
                      <a:pt x="11" y="3"/>
                      <a:pt x="4" y="10"/>
                      <a:pt x="4" y="20"/>
                    </a:cubicBezTo>
                    <a:cubicBezTo>
                      <a:pt x="4" y="31"/>
                      <a:pt x="11" y="38"/>
                      <a:pt x="21" y="38"/>
                    </a:cubicBezTo>
                    <a:close/>
                    <a:moveTo>
                      <a:pt x="13" y="8"/>
                    </a:moveTo>
                    <a:cubicBezTo>
                      <a:pt x="22" y="8"/>
                      <a:pt x="22" y="8"/>
                      <a:pt x="22" y="8"/>
                    </a:cubicBezTo>
                    <a:cubicBezTo>
                      <a:pt x="28" y="8"/>
                      <a:pt x="31" y="11"/>
                      <a:pt x="31" y="15"/>
                    </a:cubicBezTo>
                    <a:cubicBezTo>
                      <a:pt x="31" y="20"/>
                      <a:pt x="28" y="22"/>
                      <a:pt x="24" y="22"/>
                    </a:cubicBezTo>
                    <a:cubicBezTo>
                      <a:pt x="31" y="33"/>
                      <a:pt x="31" y="33"/>
                      <a:pt x="31" y="33"/>
                    </a:cubicBezTo>
                    <a:cubicBezTo>
                      <a:pt x="27" y="33"/>
                      <a:pt x="27" y="33"/>
                      <a:pt x="27" y="33"/>
                    </a:cubicBezTo>
                    <a:cubicBezTo>
                      <a:pt x="21" y="22"/>
                      <a:pt x="21" y="22"/>
                      <a:pt x="21" y="22"/>
                    </a:cubicBezTo>
                    <a:cubicBezTo>
                      <a:pt x="17" y="22"/>
                      <a:pt x="17" y="22"/>
                      <a:pt x="17" y="22"/>
                    </a:cubicBezTo>
                    <a:cubicBezTo>
                      <a:pt x="17" y="33"/>
                      <a:pt x="17" y="33"/>
                      <a:pt x="17" y="33"/>
                    </a:cubicBezTo>
                    <a:cubicBezTo>
                      <a:pt x="13" y="33"/>
                      <a:pt x="13" y="33"/>
                      <a:pt x="13" y="33"/>
                    </a:cubicBezTo>
                    <a:lnTo>
                      <a:pt x="13" y="8"/>
                    </a:lnTo>
                    <a:close/>
                    <a:moveTo>
                      <a:pt x="17" y="19"/>
                    </a:moveTo>
                    <a:cubicBezTo>
                      <a:pt x="20" y="19"/>
                      <a:pt x="20" y="19"/>
                      <a:pt x="20" y="19"/>
                    </a:cubicBezTo>
                    <a:cubicBezTo>
                      <a:pt x="24" y="19"/>
                      <a:pt x="27" y="19"/>
                      <a:pt x="27" y="15"/>
                    </a:cubicBezTo>
                    <a:cubicBezTo>
                      <a:pt x="27" y="12"/>
                      <a:pt x="24" y="11"/>
                      <a:pt x="22" y="11"/>
                    </a:cubicBezTo>
                    <a:cubicBezTo>
                      <a:pt x="17" y="11"/>
                      <a:pt x="17" y="11"/>
                      <a:pt x="17" y="11"/>
                    </a:cubicBezTo>
                    <a:lnTo>
                      <a:pt x="1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6B748-42E2-49DA-9148-E1858449FFA4}"/>
              </a:ext>
            </a:extLst>
          </p:cNvPr>
          <p:cNvSpPr>
            <a:spLocks noGrp="1"/>
          </p:cNvSpPr>
          <p:nvPr>
            <p:ph type="ctrTitle"/>
          </p:nvPr>
        </p:nvSpPr>
        <p:spPr/>
        <p:txBody>
          <a:bodyPr/>
          <a:lstStyle/>
          <a:p>
            <a:r>
              <a:rPr lang="en-US" sz="3600" b="0" dirty="0"/>
              <a:t>Different Types of </a:t>
            </a:r>
            <a:r>
              <a:rPr lang="en-US" sz="3600" dirty="0">
                <a:solidFill>
                  <a:schemeClr val="tx2">
                    <a:lumMod val="75000"/>
                  </a:schemeClr>
                </a:solidFill>
              </a:rPr>
              <a:t>Visualizations</a:t>
            </a:r>
            <a:r>
              <a:rPr lang="en-US" sz="3600" b="0" dirty="0"/>
              <a:t> for Different Types of </a:t>
            </a:r>
            <a:r>
              <a:rPr lang="en-US" sz="3600" dirty="0">
                <a:solidFill>
                  <a:schemeClr val="bg2"/>
                </a:solidFill>
              </a:rPr>
              <a:t>Data</a:t>
            </a:r>
          </a:p>
        </p:txBody>
      </p:sp>
      <p:sp>
        <p:nvSpPr>
          <p:cNvPr id="3" name="Subtitle 2">
            <a:extLst>
              <a:ext uri="{FF2B5EF4-FFF2-40B4-BE49-F238E27FC236}">
                <a16:creationId xmlns:a16="http://schemas.microsoft.com/office/drawing/2014/main" id="{74D4ADBB-56AA-4F78-BBAF-A18BE6E067DC}"/>
              </a:ext>
            </a:extLst>
          </p:cNvPr>
          <p:cNvSpPr>
            <a:spLocks noGrp="1"/>
          </p:cNvSpPr>
          <p:nvPr>
            <p:ph type="subTitle" idx="1"/>
          </p:nvPr>
        </p:nvSpPr>
        <p:spPr/>
        <p:txBody>
          <a:bodyPr/>
          <a:lstStyle/>
          <a:p>
            <a:r>
              <a:rPr lang="en-US" dirty="0"/>
              <a:t>Data taking shape</a:t>
            </a:r>
          </a:p>
        </p:txBody>
      </p:sp>
    </p:spTree>
    <p:extLst>
      <p:ext uri="{BB962C8B-B14F-4D97-AF65-F5344CB8AC3E}">
        <p14:creationId xmlns:p14="http://schemas.microsoft.com/office/powerpoint/2010/main" val="6570204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A2F59A-B035-4954-8B7C-B16B7BA06A03}"/>
              </a:ext>
            </a:extLst>
          </p:cNvPr>
          <p:cNvSpPr txBox="1"/>
          <p:nvPr/>
        </p:nvSpPr>
        <p:spPr>
          <a:xfrm>
            <a:off x="620162" y="482614"/>
            <a:ext cx="4572000" cy="523220"/>
          </a:xfrm>
          <a:prstGeom prst="rect">
            <a:avLst/>
          </a:prstGeom>
          <a:noFill/>
        </p:spPr>
        <p:txBody>
          <a:bodyPr wrap="square">
            <a:spAutoFit/>
          </a:bodyPr>
          <a:lstStyle/>
          <a:p>
            <a:r>
              <a:rPr kumimoji="0" lang="en-US" sz="2800" b="1" i="0" u="none" strike="noStrike" kern="0" cap="none" spc="0" normalizeH="0" baseline="0" noProof="0" dirty="0">
                <a:ln>
                  <a:noFill/>
                </a:ln>
                <a:solidFill>
                  <a:srgbClr val="000000"/>
                </a:solidFill>
                <a:effectLst/>
                <a:uLnTx/>
                <a:uFillTx/>
                <a:latin typeface="Krona One"/>
                <a:sym typeface="Krona One"/>
              </a:rPr>
              <a:t>Basic Data Types</a:t>
            </a:r>
            <a:endParaRPr lang="en-US" dirty="0"/>
          </a:p>
        </p:txBody>
      </p:sp>
      <p:sp>
        <p:nvSpPr>
          <p:cNvPr id="7" name="Rectangle 6">
            <a:extLst>
              <a:ext uri="{FF2B5EF4-FFF2-40B4-BE49-F238E27FC236}">
                <a16:creationId xmlns:a16="http://schemas.microsoft.com/office/drawing/2014/main" id="{67F33C5D-1B8E-4289-A356-F7CF27CE808E}"/>
              </a:ext>
            </a:extLst>
          </p:cNvPr>
          <p:cNvSpPr/>
          <p:nvPr/>
        </p:nvSpPr>
        <p:spPr>
          <a:xfrm>
            <a:off x="620162" y="1711105"/>
            <a:ext cx="3671181" cy="14576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u="sng" dirty="0">
                <a:solidFill>
                  <a:schemeClr val="tx1"/>
                </a:solidFill>
                <a:latin typeface="Miriam Libre" panose="00000500000000000000" pitchFamily="2" charset="-79"/>
                <a:cs typeface="Miriam Libre" panose="00000500000000000000" pitchFamily="2" charset="-79"/>
              </a:rPr>
              <a:t>Numerical</a:t>
            </a:r>
          </a:p>
          <a:p>
            <a:pPr marL="285750" indent="-285750">
              <a:buFont typeface="Arial" panose="020B0604020202020204" pitchFamily="34" charset="0"/>
              <a:buChar char="•"/>
            </a:pPr>
            <a:r>
              <a:rPr lang="en-US" sz="1800" dirty="0">
                <a:solidFill>
                  <a:schemeClr val="tx1"/>
                </a:solidFill>
                <a:latin typeface="Miriam Libre" panose="00000500000000000000" pitchFamily="2" charset="-79"/>
                <a:cs typeface="Miriam Libre" panose="00000500000000000000" pitchFamily="2" charset="-79"/>
              </a:rPr>
              <a:t>Data in the form of numbers</a:t>
            </a:r>
          </a:p>
          <a:p>
            <a:pPr marL="285750" indent="-285750">
              <a:buFont typeface="Arial" panose="020B0604020202020204" pitchFamily="34" charset="0"/>
              <a:buChar char="•"/>
            </a:pPr>
            <a:r>
              <a:rPr lang="en-US" sz="1800" dirty="0">
                <a:solidFill>
                  <a:schemeClr val="tx1"/>
                </a:solidFill>
                <a:latin typeface="Miriam Libre" panose="00000500000000000000" pitchFamily="2" charset="-79"/>
                <a:cs typeface="Miriam Libre" panose="00000500000000000000" pitchFamily="2" charset="-79"/>
              </a:rPr>
              <a:t>Quantitative</a:t>
            </a:r>
          </a:p>
          <a:p>
            <a:pPr marL="285750" indent="-285750">
              <a:buFont typeface="Arial" panose="020B0604020202020204" pitchFamily="34" charset="0"/>
              <a:buChar char="•"/>
            </a:pPr>
            <a:r>
              <a:rPr lang="en-US" sz="1800" dirty="0">
                <a:solidFill>
                  <a:schemeClr val="tx1"/>
                </a:solidFill>
                <a:latin typeface="Miriam Libre" panose="00000500000000000000" pitchFamily="2" charset="-79"/>
                <a:cs typeface="Miriam Libre" panose="00000500000000000000" pitchFamily="2" charset="-79"/>
              </a:rPr>
              <a:t>Arithmetic operations</a:t>
            </a:r>
          </a:p>
        </p:txBody>
      </p:sp>
      <p:sp>
        <p:nvSpPr>
          <p:cNvPr id="8" name="Rectangle 7">
            <a:extLst>
              <a:ext uri="{FF2B5EF4-FFF2-40B4-BE49-F238E27FC236}">
                <a16:creationId xmlns:a16="http://schemas.microsoft.com/office/drawing/2014/main" id="{881723A2-51E2-4CF7-BA29-EE840723970F}"/>
              </a:ext>
            </a:extLst>
          </p:cNvPr>
          <p:cNvSpPr/>
          <p:nvPr/>
        </p:nvSpPr>
        <p:spPr>
          <a:xfrm>
            <a:off x="697117" y="3168713"/>
            <a:ext cx="3494637" cy="13127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iriam Libre" panose="00000500000000000000" pitchFamily="2" charset="-79"/>
                <a:cs typeface="Miriam Libre" panose="00000500000000000000" pitchFamily="2" charset="-79"/>
              </a:rPr>
              <a:t>Examples</a:t>
            </a:r>
          </a:p>
          <a:p>
            <a:pPr algn="ctr"/>
            <a:endParaRPr lang="en-US" sz="1600" dirty="0">
              <a:latin typeface="Miriam Libre" panose="00000500000000000000" pitchFamily="2" charset="-79"/>
              <a:cs typeface="Miriam Libre" panose="00000500000000000000" pitchFamily="2" charset="-79"/>
            </a:endParaRPr>
          </a:p>
          <a:p>
            <a:pPr algn="ctr"/>
            <a:r>
              <a:rPr lang="en-US" sz="1600" dirty="0">
                <a:latin typeface="Miriam Libre" panose="00000500000000000000" pitchFamily="2" charset="-79"/>
                <a:cs typeface="Miriam Libre" panose="00000500000000000000" pitchFamily="2" charset="-79"/>
              </a:rPr>
              <a:t>$50 </a:t>
            </a:r>
            <a:r>
              <a:rPr lang="en-US" sz="1600" b="1" dirty="0">
                <a:solidFill>
                  <a:schemeClr val="accent1">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400 kilograms </a:t>
            </a:r>
            <a:r>
              <a:rPr lang="en-US" sz="1600" b="1" dirty="0">
                <a:solidFill>
                  <a:schemeClr val="accent1">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2.9 </a:t>
            </a:r>
            <a:r>
              <a:rPr lang="en-US" sz="1600" dirty="0" err="1">
                <a:latin typeface="Miriam Libre" panose="00000500000000000000" pitchFamily="2" charset="-79"/>
                <a:cs typeface="Miriam Libre" panose="00000500000000000000" pitchFamily="2" charset="-79"/>
              </a:rPr>
              <a:t>gpa</a:t>
            </a:r>
            <a:endParaRPr lang="en-US" sz="1600" dirty="0">
              <a:latin typeface="Miriam Libre" panose="00000500000000000000" pitchFamily="2" charset="-79"/>
              <a:cs typeface="Miriam Libre" panose="00000500000000000000" pitchFamily="2" charset="-79"/>
            </a:endParaRPr>
          </a:p>
          <a:p>
            <a:pPr algn="ctr"/>
            <a:r>
              <a:rPr lang="en-US" sz="1600" dirty="0">
                <a:latin typeface="Miriam Libre" panose="00000500000000000000" pitchFamily="2" charset="-79"/>
                <a:cs typeface="Miriam Libre" panose="00000500000000000000" pitchFamily="2" charset="-79"/>
              </a:rPr>
              <a:t>240 films watched </a:t>
            </a:r>
            <a:r>
              <a:rPr lang="en-US" sz="1600" b="1" dirty="0">
                <a:solidFill>
                  <a:schemeClr val="accent1">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91.9 seconds</a:t>
            </a:r>
          </a:p>
        </p:txBody>
      </p:sp>
      <p:sp>
        <p:nvSpPr>
          <p:cNvPr id="12" name="TextBox 11">
            <a:extLst>
              <a:ext uri="{FF2B5EF4-FFF2-40B4-BE49-F238E27FC236}">
                <a16:creationId xmlns:a16="http://schemas.microsoft.com/office/drawing/2014/main" id="{44513739-481B-4E84-83AC-66D9D798F0FE}"/>
              </a:ext>
            </a:extLst>
          </p:cNvPr>
          <p:cNvSpPr txBox="1"/>
          <p:nvPr/>
        </p:nvSpPr>
        <p:spPr>
          <a:xfrm>
            <a:off x="4852659" y="1793578"/>
            <a:ext cx="4572000" cy="129266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400" b="0" i="0" u="sng" strike="noStrike" kern="0" cap="none" spc="0" normalizeH="0" baseline="0" noProof="0" dirty="0">
                <a:ln>
                  <a:noFill/>
                </a:ln>
                <a:solidFill>
                  <a:srgbClr val="000000"/>
                </a:solidFill>
                <a:effectLst/>
                <a:uLnTx/>
                <a:uFillTx/>
                <a:latin typeface="Miriam Libre" panose="00000500000000000000" pitchFamily="2" charset="-79"/>
                <a:ea typeface="+mn-ea"/>
                <a:cs typeface="Miriam Libre" panose="00000500000000000000" pitchFamily="2" charset="-79"/>
                <a:sym typeface="Arial"/>
              </a:rPr>
              <a:t>Categorical</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800" b="0" i="0" u="none" strike="noStrike" kern="0" cap="none" spc="0" normalizeH="0" baseline="0" noProof="0" dirty="0">
                <a:ln>
                  <a:noFill/>
                </a:ln>
                <a:solidFill>
                  <a:srgbClr val="000000"/>
                </a:solidFill>
                <a:effectLst/>
                <a:uLnTx/>
                <a:uFillTx/>
                <a:latin typeface="Miriam Libre" panose="00000500000000000000" pitchFamily="2" charset="-79"/>
                <a:ea typeface="+mn-ea"/>
                <a:cs typeface="Miriam Libre" panose="00000500000000000000" pitchFamily="2" charset="-79"/>
                <a:sym typeface="Arial"/>
              </a:rPr>
              <a:t>Data based on groups</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800" b="0" i="0" u="none" strike="noStrike" kern="0" cap="none" spc="0" normalizeH="0" baseline="0" noProof="0" dirty="0">
                <a:ln>
                  <a:noFill/>
                </a:ln>
                <a:solidFill>
                  <a:srgbClr val="000000"/>
                </a:solidFill>
                <a:effectLst/>
                <a:uLnTx/>
                <a:uFillTx/>
                <a:latin typeface="Miriam Libre" panose="00000500000000000000" pitchFamily="2" charset="-79"/>
                <a:ea typeface="+mn-ea"/>
                <a:cs typeface="Miriam Libre" panose="00000500000000000000" pitchFamily="2" charset="-79"/>
                <a:sym typeface="Arial"/>
              </a:rPr>
              <a:t>Qualitative</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a:latin typeface="Miriam Libre" panose="00000500000000000000" pitchFamily="2" charset="-79"/>
                <a:ea typeface="+mn-ea"/>
                <a:cs typeface="Miriam Libre" panose="00000500000000000000" pitchFamily="2" charset="-79"/>
              </a:rPr>
              <a:t>No mathematical meaning</a:t>
            </a:r>
            <a:endParaRPr kumimoji="0" lang="en-US" sz="1800" b="0" i="0" u="none" strike="noStrike" kern="0" cap="none" spc="0" normalizeH="0" baseline="0" noProof="0" dirty="0">
              <a:ln>
                <a:noFill/>
              </a:ln>
              <a:solidFill>
                <a:srgbClr val="000000"/>
              </a:solidFill>
              <a:effectLst/>
              <a:uLnTx/>
              <a:uFillTx/>
              <a:latin typeface="Miriam Libre" panose="00000500000000000000" pitchFamily="2" charset="-79"/>
              <a:ea typeface="+mn-ea"/>
              <a:cs typeface="Miriam Libre" panose="00000500000000000000" pitchFamily="2" charset="-79"/>
              <a:sym typeface="Arial"/>
            </a:endParaRPr>
          </a:p>
        </p:txBody>
      </p:sp>
      <p:sp>
        <p:nvSpPr>
          <p:cNvPr id="13" name="Rectangle 12">
            <a:extLst>
              <a:ext uri="{FF2B5EF4-FFF2-40B4-BE49-F238E27FC236}">
                <a16:creationId xmlns:a16="http://schemas.microsoft.com/office/drawing/2014/main" id="{A813D592-8E28-4C8A-ABBD-E83D90669081}"/>
              </a:ext>
            </a:extLst>
          </p:cNvPr>
          <p:cNvSpPr/>
          <p:nvPr/>
        </p:nvSpPr>
        <p:spPr>
          <a:xfrm>
            <a:off x="4952246" y="3168713"/>
            <a:ext cx="3494637" cy="1312752"/>
          </a:xfrm>
          <a:prstGeom prst="rect">
            <a:avLst/>
          </a:prstGeom>
          <a:solidFill>
            <a:schemeClr val="tx2"/>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iriam Libre" panose="00000500000000000000" pitchFamily="2" charset="-79"/>
                <a:cs typeface="Miriam Libre" panose="00000500000000000000" pitchFamily="2" charset="-79"/>
              </a:rPr>
              <a:t>Examples</a:t>
            </a:r>
          </a:p>
          <a:p>
            <a:pPr algn="ctr"/>
            <a:endParaRPr lang="en-US" sz="1600" dirty="0">
              <a:latin typeface="Miriam Libre" panose="00000500000000000000" pitchFamily="2" charset="-79"/>
              <a:cs typeface="Miriam Libre" panose="00000500000000000000" pitchFamily="2" charset="-79"/>
            </a:endParaRPr>
          </a:p>
          <a:p>
            <a:pPr algn="ctr"/>
            <a:r>
              <a:rPr lang="en-US" sz="1600" dirty="0">
                <a:latin typeface="Miriam Libre" panose="00000500000000000000" pitchFamily="2" charset="-79"/>
                <a:cs typeface="Miriam Libre" panose="00000500000000000000" pitchFamily="2" charset="-79"/>
              </a:rPr>
              <a:t>grade level </a:t>
            </a:r>
            <a:r>
              <a:rPr lang="en-US" sz="1600" b="1" dirty="0">
                <a:solidFill>
                  <a:schemeClr val="tx2">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hair color </a:t>
            </a:r>
            <a:r>
              <a:rPr lang="en-US" sz="1600" b="1" dirty="0">
                <a:solidFill>
                  <a:schemeClr val="tx2">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gender</a:t>
            </a:r>
          </a:p>
          <a:p>
            <a:pPr algn="ctr"/>
            <a:r>
              <a:rPr lang="en-US" sz="1600" dirty="0">
                <a:latin typeface="Miriam Libre" panose="00000500000000000000" pitchFamily="2" charset="-79"/>
                <a:cs typeface="Miriam Libre" panose="00000500000000000000" pitchFamily="2" charset="-79"/>
              </a:rPr>
              <a:t>city name </a:t>
            </a:r>
            <a:r>
              <a:rPr lang="en-US" sz="1600" b="1" dirty="0">
                <a:solidFill>
                  <a:schemeClr val="tx2">
                    <a:lumMod val="60000"/>
                    <a:lumOff val="40000"/>
                  </a:schemeClr>
                </a:solidFill>
                <a:latin typeface="Miriam Libre" panose="00000500000000000000" pitchFamily="2" charset="-79"/>
                <a:cs typeface="Miriam Libre" panose="00000500000000000000" pitchFamily="2" charset="-79"/>
              </a:rPr>
              <a:t>|</a:t>
            </a:r>
            <a:r>
              <a:rPr lang="en-US" sz="1600" dirty="0">
                <a:latin typeface="Miriam Libre" panose="00000500000000000000" pitchFamily="2" charset="-79"/>
                <a:cs typeface="Miriam Libre" panose="00000500000000000000" pitchFamily="2" charset="-79"/>
              </a:rPr>
              <a:t> material type</a:t>
            </a:r>
          </a:p>
        </p:txBody>
      </p:sp>
    </p:spTree>
    <p:extLst>
      <p:ext uri="{BB962C8B-B14F-4D97-AF65-F5344CB8AC3E}">
        <p14:creationId xmlns:p14="http://schemas.microsoft.com/office/powerpoint/2010/main" val="14781856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up)">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wipe(up)">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wipe(up)">
                                      <p:cBhvr>
                                        <p:cTn id="22" dur="500"/>
                                        <p:tgtEl>
                                          <p:spTgt spid="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750" fill="hold"/>
                                        <p:tgtEl>
                                          <p:spTgt spid="8"/>
                                        </p:tgtEl>
                                        <p:attrNameLst>
                                          <p:attrName>ppt_w</p:attrName>
                                        </p:attrNameLst>
                                      </p:cBhvr>
                                      <p:tavLst>
                                        <p:tav tm="0">
                                          <p:val>
                                            <p:fltVal val="0"/>
                                          </p:val>
                                        </p:tav>
                                        <p:tav tm="100000">
                                          <p:val>
                                            <p:strVal val="#ppt_w"/>
                                          </p:val>
                                        </p:tav>
                                      </p:tavLst>
                                    </p:anim>
                                    <p:anim calcmode="lin" valueType="num">
                                      <p:cBhvr>
                                        <p:cTn id="28" dur="750" fill="hold"/>
                                        <p:tgtEl>
                                          <p:spTgt spid="8"/>
                                        </p:tgtEl>
                                        <p:attrNameLst>
                                          <p:attrName>ppt_h</p:attrName>
                                        </p:attrNameLst>
                                      </p:cBhvr>
                                      <p:tavLst>
                                        <p:tav tm="0">
                                          <p:val>
                                            <p:fltVal val="0"/>
                                          </p:val>
                                        </p:tav>
                                        <p:tav tm="100000">
                                          <p:val>
                                            <p:strVal val="#ppt_h"/>
                                          </p:val>
                                        </p:tav>
                                      </p:tavLst>
                                    </p:anim>
                                    <p:anim calcmode="lin" valueType="num">
                                      <p:cBhvr>
                                        <p:cTn id="29" dur="750" fill="hold"/>
                                        <p:tgtEl>
                                          <p:spTgt spid="8"/>
                                        </p:tgtEl>
                                        <p:attrNameLst>
                                          <p:attrName>style.rotation</p:attrName>
                                        </p:attrNameLst>
                                      </p:cBhvr>
                                      <p:tavLst>
                                        <p:tav tm="0">
                                          <p:val>
                                            <p:fltVal val="90"/>
                                          </p:val>
                                        </p:tav>
                                        <p:tav tm="100000">
                                          <p:val>
                                            <p:fltVal val="0"/>
                                          </p:val>
                                        </p:tav>
                                      </p:tavLst>
                                    </p:anim>
                                    <p:animEffect transition="in" filter="fade">
                                      <p:cBhvr>
                                        <p:cTn id="30" dur="75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2">
                                            <p:txEl>
                                              <p:pRg st="0" end="0"/>
                                            </p:txEl>
                                          </p:spTgt>
                                        </p:tgtEl>
                                        <p:attrNameLst>
                                          <p:attrName>style.visibility</p:attrName>
                                        </p:attrNameLst>
                                      </p:cBhvr>
                                      <p:to>
                                        <p:strVal val="visible"/>
                                      </p:to>
                                    </p:set>
                                    <p:animEffect transition="in" filter="fade">
                                      <p:cBhvr>
                                        <p:cTn id="35" dur="500"/>
                                        <p:tgtEl>
                                          <p:spTgt spid="12">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nodeType="clickEffect">
                                  <p:stCondLst>
                                    <p:cond delay="0"/>
                                  </p:stCondLst>
                                  <p:childTnLst>
                                    <p:set>
                                      <p:cBhvr>
                                        <p:cTn id="39" dur="1" fill="hold">
                                          <p:stCondLst>
                                            <p:cond delay="0"/>
                                          </p:stCondLst>
                                        </p:cTn>
                                        <p:tgtEl>
                                          <p:spTgt spid="12">
                                            <p:txEl>
                                              <p:pRg st="1" end="1"/>
                                            </p:txEl>
                                          </p:spTgt>
                                        </p:tgtEl>
                                        <p:attrNameLst>
                                          <p:attrName>style.visibility</p:attrName>
                                        </p:attrNameLst>
                                      </p:cBhvr>
                                      <p:to>
                                        <p:strVal val="visible"/>
                                      </p:to>
                                    </p:set>
                                    <p:animEffect transition="in" filter="wipe(up)">
                                      <p:cBhvr>
                                        <p:cTn id="40" dur="500"/>
                                        <p:tgtEl>
                                          <p:spTgt spid="12">
                                            <p:txEl>
                                              <p:pRg st="1" end="1"/>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12">
                                            <p:txEl>
                                              <p:pRg st="2" end="2"/>
                                            </p:txEl>
                                          </p:spTgt>
                                        </p:tgtEl>
                                        <p:attrNameLst>
                                          <p:attrName>style.visibility</p:attrName>
                                        </p:attrNameLst>
                                      </p:cBhvr>
                                      <p:to>
                                        <p:strVal val="visible"/>
                                      </p:to>
                                    </p:set>
                                    <p:animEffect transition="in" filter="wipe(up)">
                                      <p:cBhvr>
                                        <p:cTn id="45" dur="500"/>
                                        <p:tgtEl>
                                          <p:spTgt spid="12">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nodeType="clickEffect">
                                  <p:stCondLst>
                                    <p:cond delay="0"/>
                                  </p:stCondLst>
                                  <p:childTnLst>
                                    <p:set>
                                      <p:cBhvr>
                                        <p:cTn id="49" dur="1" fill="hold">
                                          <p:stCondLst>
                                            <p:cond delay="0"/>
                                          </p:stCondLst>
                                        </p:cTn>
                                        <p:tgtEl>
                                          <p:spTgt spid="12">
                                            <p:txEl>
                                              <p:pRg st="3" end="3"/>
                                            </p:txEl>
                                          </p:spTgt>
                                        </p:tgtEl>
                                        <p:attrNameLst>
                                          <p:attrName>style.visibility</p:attrName>
                                        </p:attrNameLst>
                                      </p:cBhvr>
                                      <p:to>
                                        <p:strVal val="visible"/>
                                      </p:to>
                                    </p:set>
                                    <p:animEffect transition="in" filter="wipe(up)">
                                      <p:cBhvr>
                                        <p:cTn id="50" dur="500"/>
                                        <p:tgtEl>
                                          <p:spTgt spid="12">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31" presetClass="entr" presetSubtype="0"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anim calcmode="lin" valueType="num">
                                      <p:cBhvr>
                                        <p:cTn id="55" dur="750" fill="hold"/>
                                        <p:tgtEl>
                                          <p:spTgt spid="13"/>
                                        </p:tgtEl>
                                        <p:attrNameLst>
                                          <p:attrName>ppt_w</p:attrName>
                                        </p:attrNameLst>
                                      </p:cBhvr>
                                      <p:tavLst>
                                        <p:tav tm="0">
                                          <p:val>
                                            <p:fltVal val="0"/>
                                          </p:val>
                                        </p:tav>
                                        <p:tav tm="100000">
                                          <p:val>
                                            <p:strVal val="#ppt_w"/>
                                          </p:val>
                                        </p:tav>
                                      </p:tavLst>
                                    </p:anim>
                                    <p:anim calcmode="lin" valueType="num">
                                      <p:cBhvr>
                                        <p:cTn id="56" dur="750" fill="hold"/>
                                        <p:tgtEl>
                                          <p:spTgt spid="13"/>
                                        </p:tgtEl>
                                        <p:attrNameLst>
                                          <p:attrName>ppt_h</p:attrName>
                                        </p:attrNameLst>
                                      </p:cBhvr>
                                      <p:tavLst>
                                        <p:tav tm="0">
                                          <p:val>
                                            <p:fltVal val="0"/>
                                          </p:val>
                                        </p:tav>
                                        <p:tav tm="100000">
                                          <p:val>
                                            <p:strVal val="#ppt_h"/>
                                          </p:val>
                                        </p:tav>
                                      </p:tavLst>
                                    </p:anim>
                                    <p:anim calcmode="lin" valueType="num">
                                      <p:cBhvr>
                                        <p:cTn id="57" dur="750" fill="hold"/>
                                        <p:tgtEl>
                                          <p:spTgt spid="13"/>
                                        </p:tgtEl>
                                        <p:attrNameLst>
                                          <p:attrName>style.rotation</p:attrName>
                                        </p:attrNameLst>
                                      </p:cBhvr>
                                      <p:tavLst>
                                        <p:tav tm="0">
                                          <p:val>
                                            <p:fltVal val="90"/>
                                          </p:val>
                                        </p:tav>
                                        <p:tav tm="100000">
                                          <p:val>
                                            <p:fltVal val="0"/>
                                          </p:val>
                                        </p:tav>
                                      </p:tavLst>
                                    </p:anim>
                                    <p:animEffect transition="in" filter="fade">
                                      <p:cBhvr>
                                        <p:cTn id="58" dur="7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2642" y="1351965"/>
            <a:ext cx="3551358" cy="263429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6082478" y="3816987"/>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spTree>
    <p:extLst>
      <p:ext uri="{BB962C8B-B14F-4D97-AF65-F5344CB8AC3E}">
        <p14:creationId xmlns:p14="http://schemas.microsoft.com/office/powerpoint/2010/main" val="14837104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fade">
                                      <p:cBhvr>
                                        <p:cTn id="7" dur="500"/>
                                        <p:tgtEl>
                                          <p:spTgt spid="614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up)">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324804"/>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1120489" y="2589124"/>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pic>
        <p:nvPicPr>
          <p:cNvPr id="7170" name="Picture 2" descr="This line chart shows changes in a currency exchange rate over time">
            <a:extLst>
              <a:ext uri="{FF2B5EF4-FFF2-40B4-BE49-F238E27FC236}">
                <a16:creationId xmlns:a16="http://schemas.microsoft.com/office/drawing/2014/main" id="{B7AD0421-8297-451E-90A1-21BA0B96D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1625" y="1362988"/>
            <a:ext cx="3762375" cy="27908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10C180E-E86E-424D-ACA1-118606260FFE}"/>
              </a:ext>
            </a:extLst>
          </p:cNvPr>
          <p:cNvSpPr txBox="1"/>
          <p:nvPr/>
        </p:nvSpPr>
        <p:spPr>
          <a:xfrm>
            <a:off x="5908842" y="3984536"/>
            <a:ext cx="1267940"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Line chart</a:t>
            </a:r>
            <a:endParaRPr lang="en-US" sz="1600" dirty="0">
              <a:latin typeface="Miriam Libre" panose="00000500000000000000" pitchFamily="2" charset="-79"/>
              <a:cs typeface="Miriam Libre" panose="00000500000000000000" pitchFamily="2" charset="-79"/>
            </a:endParaRPr>
          </a:p>
        </p:txBody>
      </p:sp>
    </p:spTree>
    <p:extLst>
      <p:ext uri="{BB962C8B-B14F-4D97-AF65-F5344CB8AC3E}">
        <p14:creationId xmlns:p14="http://schemas.microsoft.com/office/powerpoint/2010/main" val="22509852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500"/>
                                        <p:tgtEl>
                                          <p:spTgt spid="717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324804"/>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1120489" y="2589124"/>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pic>
        <p:nvPicPr>
          <p:cNvPr id="7170" name="Picture 2" descr="This line chart shows changes in a currency exchange rate over time">
            <a:extLst>
              <a:ext uri="{FF2B5EF4-FFF2-40B4-BE49-F238E27FC236}">
                <a16:creationId xmlns:a16="http://schemas.microsoft.com/office/drawing/2014/main" id="{B7AD0421-8297-451E-90A1-21BA0B96D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397" y="2894476"/>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10C180E-E86E-424D-ACA1-118606260FFE}"/>
              </a:ext>
            </a:extLst>
          </p:cNvPr>
          <p:cNvSpPr txBox="1"/>
          <p:nvPr/>
        </p:nvSpPr>
        <p:spPr>
          <a:xfrm>
            <a:off x="1052361" y="4284905"/>
            <a:ext cx="1267940"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Line chart</a:t>
            </a:r>
            <a:endParaRPr lang="en-US" sz="1600" dirty="0">
              <a:latin typeface="Miriam Libre" panose="00000500000000000000" pitchFamily="2" charset="-79"/>
              <a:cs typeface="Miriam Libre" panose="00000500000000000000" pitchFamily="2" charset="-79"/>
            </a:endParaRPr>
          </a:p>
        </p:txBody>
      </p:sp>
      <p:sp>
        <p:nvSpPr>
          <p:cNvPr id="8" name="TextBox 7">
            <a:extLst>
              <a:ext uri="{FF2B5EF4-FFF2-40B4-BE49-F238E27FC236}">
                <a16:creationId xmlns:a16="http://schemas.microsoft.com/office/drawing/2014/main" id="{C422DAAD-2B6E-4553-9E4A-7013493D3E0B}"/>
              </a:ext>
            </a:extLst>
          </p:cNvPr>
          <p:cNvSpPr txBox="1"/>
          <p:nvPr/>
        </p:nvSpPr>
        <p:spPr>
          <a:xfrm>
            <a:off x="6099749" y="4115628"/>
            <a:ext cx="1447904"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Scatter plot</a:t>
            </a:r>
            <a:endParaRPr lang="en-US" sz="1600" dirty="0">
              <a:latin typeface="Miriam Libre" panose="00000500000000000000" pitchFamily="2" charset="-79"/>
              <a:cs typeface="Miriam Libre" panose="00000500000000000000" pitchFamily="2" charset="-79"/>
            </a:endParaRPr>
          </a:p>
        </p:txBody>
      </p:sp>
      <p:pic>
        <p:nvPicPr>
          <p:cNvPr id="8194" name="Picture 2" descr="This scatter plot demonstrates a moderate linear correlation between two numeric variables">
            <a:extLst>
              <a:ext uri="{FF2B5EF4-FFF2-40B4-BE49-F238E27FC236}">
                <a16:creationId xmlns:a16="http://schemas.microsoft.com/office/drawing/2014/main" id="{1A5ADCD2-D57C-470F-9874-FBB3E149BC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53228" y="1324803"/>
            <a:ext cx="3762375" cy="2790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24128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500"/>
                                        <p:tgtEl>
                                          <p:spTgt spid="819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324804"/>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1120489" y="2589124"/>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pic>
        <p:nvPicPr>
          <p:cNvPr id="7170" name="Picture 2" descr="This line chart shows changes in a currency exchange rate over time">
            <a:extLst>
              <a:ext uri="{FF2B5EF4-FFF2-40B4-BE49-F238E27FC236}">
                <a16:creationId xmlns:a16="http://schemas.microsoft.com/office/drawing/2014/main" id="{B7AD0421-8297-451E-90A1-21BA0B96D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397" y="2894476"/>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10C180E-E86E-424D-ACA1-118606260FFE}"/>
              </a:ext>
            </a:extLst>
          </p:cNvPr>
          <p:cNvSpPr txBox="1"/>
          <p:nvPr/>
        </p:nvSpPr>
        <p:spPr>
          <a:xfrm>
            <a:off x="1052361" y="4284905"/>
            <a:ext cx="1267940"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Line chart</a:t>
            </a:r>
            <a:endParaRPr lang="en-US" sz="1600" dirty="0">
              <a:latin typeface="Miriam Libre" panose="00000500000000000000" pitchFamily="2" charset="-79"/>
              <a:cs typeface="Miriam Libre" panose="00000500000000000000" pitchFamily="2" charset="-79"/>
            </a:endParaRPr>
          </a:p>
        </p:txBody>
      </p:sp>
      <p:sp>
        <p:nvSpPr>
          <p:cNvPr id="8" name="TextBox 7">
            <a:extLst>
              <a:ext uri="{FF2B5EF4-FFF2-40B4-BE49-F238E27FC236}">
                <a16:creationId xmlns:a16="http://schemas.microsoft.com/office/drawing/2014/main" id="{C422DAAD-2B6E-4553-9E4A-7013493D3E0B}"/>
              </a:ext>
            </a:extLst>
          </p:cNvPr>
          <p:cNvSpPr txBox="1"/>
          <p:nvPr/>
        </p:nvSpPr>
        <p:spPr>
          <a:xfrm>
            <a:off x="3021150" y="2589124"/>
            <a:ext cx="1447904"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Scatter plot</a:t>
            </a:r>
            <a:endParaRPr lang="en-US" sz="1600" dirty="0">
              <a:latin typeface="Miriam Libre" panose="00000500000000000000" pitchFamily="2" charset="-79"/>
              <a:cs typeface="Miriam Libre" panose="00000500000000000000" pitchFamily="2" charset="-79"/>
            </a:endParaRPr>
          </a:p>
        </p:txBody>
      </p:sp>
      <p:pic>
        <p:nvPicPr>
          <p:cNvPr id="8194" name="Picture 2" descr="This scatter plot demonstrates a moderate linear correlation between two numeric variables">
            <a:extLst>
              <a:ext uri="{FF2B5EF4-FFF2-40B4-BE49-F238E27FC236}">
                <a16:creationId xmlns:a16="http://schemas.microsoft.com/office/drawing/2014/main" id="{1A5ADCD2-D57C-470F-9874-FBB3E149BC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04583" y="1418128"/>
            <a:ext cx="1681038" cy="1246947"/>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descr="This box plot compares the distribution of a numeric variable for three levels of a categorical variable">
            <a:extLst>
              <a:ext uri="{FF2B5EF4-FFF2-40B4-BE49-F238E27FC236}">
                <a16:creationId xmlns:a16="http://schemas.microsoft.com/office/drawing/2014/main" id="{447A91A5-2E26-4B1D-A875-48AFBC9DD3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18461" y="1479039"/>
            <a:ext cx="2029738" cy="254975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63C1F59-3DB4-400E-AC19-A0B44CB6CF77}"/>
              </a:ext>
            </a:extLst>
          </p:cNvPr>
          <p:cNvSpPr txBox="1"/>
          <p:nvPr/>
        </p:nvSpPr>
        <p:spPr>
          <a:xfrm>
            <a:off x="6396584" y="4028792"/>
            <a:ext cx="1447904"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Box plot</a:t>
            </a:r>
            <a:endParaRPr lang="en-US" sz="1600" dirty="0">
              <a:latin typeface="Miriam Libre" panose="00000500000000000000" pitchFamily="2" charset="-79"/>
              <a:cs typeface="Miriam Libre" panose="00000500000000000000" pitchFamily="2" charset="-79"/>
            </a:endParaRPr>
          </a:p>
        </p:txBody>
      </p:sp>
    </p:spTree>
    <p:extLst>
      <p:ext uri="{BB962C8B-B14F-4D97-AF65-F5344CB8AC3E}">
        <p14:creationId xmlns:p14="http://schemas.microsoft.com/office/powerpoint/2010/main" val="13562727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218"/>
                                        </p:tgtEl>
                                        <p:attrNameLst>
                                          <p:attrName>style.visibility</p:attrName>
                                        </p:attrNameLst>
                                      </p:cBhvr>
                                      <p:to>
                                        <p:strVal val="visible"/>
                                      </p:to>
                                    </p:set>
                                    <p:animEffect transition="in" filter="fade">
                                      <p:cBhvr>
                                        <p:cTn id="7" dur="500"/>
                                        <p:tgtEl>
                                          <p:spTgt spid="92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up)">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6AE55-49E3-4E1F-9EA4-23DFCE915636}"/>
              </a:ext>
            </a:extLst>
          </p:cNvPr>
          <p:cNvSpPr>
            <a:spLocks noGrp="1"/>
          </p:cNvSpPr>
          <p:nvPr>
            <p:ph type="title"/>
          </p:nvPr>
        </p:nvSpPr>
        <p:spPr/>
        <p:txBody>
          <a:bodyPr/>
          <a:lstStyle/>
          <a:p>
            <a:r>
              <a:rPr lang="en-US" dirty="0"/>
              <a:t>Basic Chart Types</a:t>
            </a:r>
          </a:p>
        </p:txBody>
      </p:sp>
      <p:pic>
        <p:nvPicPr>
          <p:cNvPr id="6146" name="Picture 2" descr="This bar chart shows the number of purchases made by different user types">
            <a:extLst>
              <a:ext uri="{FF2B5EF4-FFF2-40B4-BE49-F238E27FC236}">
                <a16:creationId xmlns:a16="http://schemas.microsoft.com/office/drawing/2014/main" id="{D46BACDA-3ED3-48F3-A0F7-78C37967D8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0000" y="1324804"/>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D17ED42-660A-402C-B200-7735F4457F43}"/>
              </a:ext>
            </a:extLst>
          </p:cNvPr>
          <p:cNvSpPr txBox="1"/>
          <p:nvPr/>
        </p:nvSpPr>
        <p:spPr>
          <a:xfrm>
            <a:off x="1120489" y="2589124"/>
            <a:ext cx="113168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Bar chart</a:t>
            </a:r>
            <a:endParaRPr lang="en-US" sz="1600" dirty="0">
              <a:latin typeface="Miriam Libre" panose="00000500000000000000" pitchFamily="2" charset="-79"/>
              <a:cs typeface="Miriam Libre" panose="00000500000000000000" pitchFamily="2" charset="-79"/>
            </a:endParaRPr>
          </a:p>
        </p:txBody>
      </p:sp>
      <p:pic>
        <p:nvPicPr>
          <p:cNvPr id="7170" name="Picture 2" descr="This line chart shows changes in a currency exchange rate over time">
            <a:extLst>
              <a:ext uri="{FF2B5EF4-FFF2-40B4-BE49-F238E27FC236}">
                <a16:creationId xmlns:a16="http://schemas.microsoft.com/office/drawing/2014/main" id="{B7AD0421-8297-451E-90A1-21BA0B96D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8397" y="2894476"/>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10C180E-E86E-424D-ACA1-118606260FFE}"/>
              </a:ext>
            </a:extLst>
          </p:cNvPr>
          <p:cNvSpPr txBox="1"/>
          <p:nvPr/>
        </p:nvSpPr>
        <p:spPr>
          <a:xfrm>
            <a:off x="1052361" y="4284905"/>
            <a:ext cx="1267940"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Line chart</a:t>
            </a:r>
            <a:endParaRPr lang="en-US" sz="1600" dirty="0">
              <a:latin typeface="Miriam Libre" panose="00000500000000000000" pitchFamily="2" charset="-79"/>
              <a:cs typeface="Miriam Libre" panose="00000500000000000000" pitchFamily="2" charset="-79"/>
            </a:endParaRPr>
          </a:p>
        </p:txBody>
      </p:sp>
      <p:sp>
        <p:nvSpPr>
          <p:cNvPr id="8" name="TextBox 7">
            <a:extLst>
              <a:ext uri="{FF2B5EF4-FFF2-40B4-BE49-F238E27FC236}">
                <a16:creationId xmlns:a16="http://schemas.microsoft.com/office/drawing/2014/main" id="{C422DAAD-2B6E-4553-9E4A-7013493D3E0B}"/>
              </a:ext>
            </a:extLst>
          </p:cNvPr>
          <p:cNvSpPr txBox="1"/>
          <p:nvPr/>
        </p:nvSpPr>
        <p:spPr>
          <a:xfrm>
            <a:off x="3021150" y="2589124"/>
            <a:ext cx="1447904"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Scatter plot</a:t>
            </a:r>
            <a:endParaRPr lang="en-US" sz="1600" dirty="0">
              <a:latin typeface="Miriam Libre" panose="00000500000000000000" pitchFamily="2" charset="-79"/>
              <a:cs typeface="Miriam Libre" panose="00000500000000000000" pitchFamily="2" charset="-79"/>
            </a:endParaRPr>
          </a:p>
        </p:txBody>
      </p:sp>
      <p:pic>
        <p:nvPicPr>
          <p:cNvPr id="8194" name="Picture 2" descr="This scatter plot demonstrates a moderate linear correlation between two numeric variables">
            <a:extLst>
              <a:ext uri="{FF2B5EF4-FFF2-40B4-BE49-F238E27FC236}">
                <a16:creationId xmlns:a16="http://schemas.microsoft.com/office/drawing/2014/main" id="{1A5ADCD2-D57C-470F-9874-FBB3E149BC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04583" y="1418128"/>
            <a:ext cx="1681038" cy="1246947"/>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descr="This box plot compares the distribution of a numeric variable for three levels of a categorical variable">
            <a:extLst>
              <a:ext uri="{FF2B5EF4-FFF2-40B4-BE49-F238E27FC236}">
                <a16:creationId xmlns:a16="http://schemas.microsoft.com/office/drawing/2014/main" id="{447A91A5-2E26-4B1D-A875-48AFBC9DD3A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08306" y="2965502"/>
            <a:ext cx="883686" cy="111008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563C1F59-3DB4-400E-AC19-A0B44CB6CF77}"/>
              </a:ext>
            </a:extLst>
          </p:cNvPr>
          <p:cNvSpPr txBox="1"/>
          <p:nvPr/>
        </p:nvSpPr>
        <p:spPr>
          <a:xfrm>
            <a:off x="3115178" y="4219559"/>
            <a:ext cx="1069942"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Box plot</a:t>
            </a:r>
            <a:endParaRPr lang="en-US" sz="1600" dirty="0">
              <a:latin typeface="Miriam Libre" panose="00000500000000000000" pitchFamily="2" charset="-79"/>
              <a:cs typeface="Miriam Libre" panose="00000500000000000000" pitchFamily="2" charset="-79"/>
            </a:endParaRPr>
          </a:p>
        </p:txBody>
      </p:sp>
      <p:pic>
        <p:nvPicPr>
          <p:cNvPr id="10242" name="Picture 2" descr="This histogram shows the distribution of response times to a ticketing system, grouped by hours">
            <a:extLst>
              <a:ext uri="{FF2B5EF4-FFF2-40B4-BE49-F238E27FC236}">
                <a16:creationId xmlns:a16="http://schemas.microsoft.com/office/drawing/2014/main" id="{53DE62BD-E9B6-424A-A9B5-105F5839AC3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45709" y="1431476"/>
            <a:ext cx="1851811" cy="124694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09B9DB12-51B1-4ED9-8351-B324DDDD3D50}"/>
              </a:ext>
            </a:extLst>
          </p:cNvPr>
          <p:cNvSpPr txBox="1"/>
          <p:nvPr/>
        </p:nvSpPr>
        <p:spPr>
          <a:xfrm>
            <a:off x="5296958" y="2555922"/>
            <a:ext cx="1282833"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Histogram</a:t>
            </a:r>
            <a:endParaRPr lang="en-US" sz="1600" dirty="0">
              <a:latin typeface="Miriam Libre" panose="00000500000000000000" pitchFamily="2" charset="-79"/>
              <a:cs typeface="Miriam Libre" panose="00000500000000000000" pitchFamily="2" charset="-79"/>
            </a:endParaRPr>
          </a:p>
        </p:txBody>
      </p:sp>
      <p:pic>
        <p:nvPicPr>
          <p:cNvPr id="10244" name="Picture 4" descr="This pie chart shows share of votes for candidates following an election">
            <a:extLst>
              <a:ext uri="{FF2B5EF4-FFF2-40B4-BE49-F238E27FC236}">
                <a16:creationId xmlns:a16="http://schemas.microsoft.com/office/drawing/2014/main" id="{984FC0C6-76A8-4E09-9D18-8B3541B47EF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31040" y="1418128"/>
            <a:ext cx="1533887" cy="1137794"/>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813DA830-EF9B-4225-B28D-F1D92CCB4E7B}"/>
              </a:ext>
            </a:extLst>
          </p:cNvPr>
          <p:cNvSpPr txBox="1"/>
          <p:nvPr/>
        </p:nvSpPr>
        <p:spPr>
          <a:xfrm>
            <a:off x="6984007" y="2555922"/>
            <a:ext cx="1282833"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Pie chart</a:t>
            </a:r>
            <a:endParaRPr lang="en-US" sz="1600" dirty="0">
              <a:latin typeface="Miriam Libre" panose="00000500000000000000" pitchFamily="2" charset="-79"/>
              <a:cs typeface="Miriam Libre" panose="00000500000000000000" pitchFamily="2" charset="-79"/>
            </a:endParaRPr>
          </a:p>
        </p:txBody>
      </p:sp>
      <p:pic>
        <p:nvPicPr>
          <p:cNvPr id="10246" name="Picture 6" descr="This bubble chart shows the relationship between three numeric variables by x-position, y-position, and point size">
            <a:extLst>
              <a:ext uri="{FF2B5EF4-FFF2-40B4-BE49-F238E27FC236}">
                <a16:creationId xmlns:a16="http://schemas.microsoft.com/office/drawing/2014/main" id="{AE54A5CE-429C-4451-87DD-A1E23CF9E58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744764" y="2927678"/>
            <a:ext cx="1681039" cy="124694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06F6E20D-5096-4350-92EC-074E7DB93890}"/>
              </a:ext>
            </a:extLst>
          </p:cNvPr>
          <p:cNvSpPr txBox="1"/>
          <p:nvPr/>
        </p:nvSpPr>
        <p:spPr>
          <a:xfrm>
            <a:off x="4879540" y="4196741"/>
            <a:ext cx="1546263"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Bubble chart</a:t>
            </a:r>
            <a:endParaRPr lang="en-US" sz="1600" dirty="0">
              <a:latin typeface="Miriam Libre" panose="00000500000000000000" pitchFamily="2" charset="-79"/>
              <a:cs typeface="Miriam Libre" panose="00000500000000000000" pitchFamily="2" charset="-79"/>
            </a:endParaRPr>
          </a:p>
        </p:txBody>
      </p:sp>
      <p:pic>
        <p:nvPicPr>
          <p:cNvPr id="10248" name="Picture 8" descr="This heatmap shows new revenue by quarter and representative">
            <a:extLst>
              <a:ext uri="{FF2B5EF4-FFF2-40B4-BE49-F238E27FC236}">
                <a16:creationId xmlns:a16="http://schemas.microsoft.com/office/drawing/2014/main" id="{D5CB7299-1340-427A-9967-AF111C27858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596786" y="2803747"/>
            <a:ext cx="1932665" cy="143359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83F2D9D5-7659-4214-B584-8A7CB8059826}"/>
              </a:ext>
            </a:extLst>
          </p:cNvPr>
          <p:cNvSpPr txBox="1"/>
          <p:nvPr/>
        </p:nvSpPr>
        <p:spPr>
          <a:xfrm>
            <a:off x="7038935" y="4192674"/>
            <a:ext cx="1172975"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Heatmap</a:t>
            </a:r>
            <a:endParaRPr lang="en-US" sz="1600" dirty="0">
              <a:latin typeface="Miriam Libre" panose="00000500000000000000" pitchFamily="2" charset="-79"/>
              <a:cs typeface="Miriam Libre" panose="00000500000000000000" pitchFamily="2" charset="-79"/>
            </a:endParaRPr>
          </a:p>
        </p:txBody>
      </p:sp>
    </p:spTree>
    <p:extLst>
      <p:ext uri="{BB962C8B-B14F-4D97-AF65-F5344CB8AC3E}">
        <p14:creationId xmlns:p14="http://schemas.microsoft.com/office/powerpoint/2010/main" val="12566799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42"/>
                                        </p:tgtEl>
                                        <p:attrNameLst>
                                          <p:attrName>style.visibility</p:attrName>
                                        </p:attrNameLst>
                                      </p:cBhvr>
                                      <p:to>
                                        <p:strVal val="visible"/>
                                      </p:to>
                                    </p:set>
                                    <p:animEffect transition="in" filter="fade">
                                      <p:cBhvr>
                                        <p:cTn id="7" dur="500"/>
                                        <p:tgtEl>
                                          <p:spTgt spid="1024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up)">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44"/>
                                        </p:tgtEl>
                                        <p:attrNameLst>
                                          <p:attrName>style.visibility</p:attrName>
                                        </p:attrNameLst>
                                      </p:cBhvr>
                                      <p:to>
                                        <p:strVal val="visible"/>
                                      </p:to>
                                    </p:set>
                                    <p:animEffect transition="in" filter="fade">
                                      <p:cBhvr>
                                        <p:cTn id="17" dur="500"/>
                                        <p:tgtEl>
                                          <p:spTgt spid="1024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4">
                                            <p:txEl>
                                              <p:pRg st="0" end="0"/>
                                            </p:txEl>
                                          </p:spTgt>
                                        </p:tgtEl>
                                        <p:attrNameLst>
                                          <p:attrName>style.visibility</p:attrName>
                                        </p:attrNameLst>
                                      </p:cBhvr>
                                      <p:to>
                                        <p:strVal val="visible"/>
                                      </p:to>
                                    </p:set>
                                    <p:animEffect transition="in" filter="wipe(up)">
                                      <p:cBhvr>
                                        <p:cTn id="22" dur="500"/>
                                        <p:tgtEl>
                                          <p:spTgt spid="1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246"/>
                                        </p:tgtEl>
                                        <p:attrNameLst>
                                          <p:attrName>style.visibility</p:attrName>
                                        </p:attrNameLst>
                                      </p:cBhvr>
                                      <p:to>
                                        <p:strVal val="visible"/>
                                      </p:to>
                                    </p:set>
                                    <p:animEffect transition="in" filter="fade">
                                      <p:cBhvr>
                                        <p:cTn id="27" dur="500"/>
                                        <p:tgtEl>
                                          <p:spTgt spid="1024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up)">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248"/>
                                        </p:tgtEl>
                                        <p:attrNameLst>
                                          <p:attrName>style.visibility</p:attrName>
                                        </p:attrNameLst>
                                      </p:cBhvr>
                                      <p:to>
                                        <p:strVal val="visible"/>
                                      </p:to>
                                    </p:set>
                                    <p:animEffect transition="in" filter="fade">
                                      <p:cBhvr>
                                        <p:cTn id="37" dur="500"/>
                                        <p:tgtEl>
                                          <p:spTgt spid="10248"/>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up)">
                                      <p:cBhvr>
                                        <p:cTn id="4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0D4BA-FB85-4943-B440-ED1EBA1727F9}"/>
              </a:ext>
            </a:extLst>
          </p:cNvPr>
          <p:cNvSpPr>
            <a:spLocks noGrp="1"/>
          </p:cNvSpPr>
          <p:nvPr>
            <p:ph type="ctrTitle"/>
          </p:nvPr>
        </p:nvSpPr>
        <p:spPr/>
        <p:txBody>
          <a:bodyPr/>
          <a:lstStyle/>
          <a:p>
            <a:r>
              <a:rPr lang="en-US" sz="4800" dirty="0"/>
              <a:t>Data Visualization Technologies</a:t>
            </a:r>
          </a:p>
        </p:txBody>
      </p:sp>
      <p:sp>
        <p:nvSpPr>
          <p:cNvPr id="3" name="Subtitle 2">
            <a:extLst>
              <a:ext uri="{FF2B5EF4-FFF2-40B4-BE49-F238E27FC236}">
                <a16:creationId xmlns:a16="http://schemas.microsoft.com/office/drawing/2014/main" id="{5567FCF2-8E6F-427C-B796-14A1C4D31A33}"/>
              </a:ext>
            </a:extLst>
          </p:cNvPr>
          <p:cNvSpPr>
            <a:spLocks noGrp="1"/>
          </p:cNvSpPr>
          <p:nvPr>
            <p:ph type="subTitle" idx="1"/>
          </p:nvPr>
        </p:nvSpPr>
        <p:spPr/>
        <p:txBody>
          <a:bodyPr/>
          <a:lstStyle/>
          <a:p>
            <a:r>
              <a:rPr lang="en-US" dirty="0"/>
              <a:t>Creating custom visualizations</a:t>
            </a:r>
          </a:p>
        </p:txBody>
      </p:sp>
    </p:spTree>
    <p:extLst>
      <p:ext uri="{BB962C8B-B14F-4D97-AF65-F5344CB8AC3E}">
        <p14:creationId xmlns:p14="http://schemas.microsoft.com/office/powerpoint/2010/main" val="26197527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4801-4938-4BA4-825E-2353A0CE7A0E}"/>
              </a:ext>
            </a:extLst>
          </p:cNvPr>
          <p:cNvSpPr>
            <a:spLocks noGrp="1"/>
          </p:cNvSpPr>
          <p:nvPr>
            <p:ph type="title"/>
          </p:nvPr>
        </p:nvSpPr>
        <p:spPr/>
        <p:txBody>
          <a:bodyPr/>
          <a:lstStyle/>
          <a:p>
            <a:r>
              <a:rPr lang="en-US" dirty="0"/>
              <a:t>Spreadsheet Graphing</a:t>
            </a:r>
          </a:p>
        </p:txBody>
      </p:sp>
      <p:pic>
        <p:nvPicPr>
          <p:cNvPr id="5" name="Picture 4">
            <a:extLst>
              <a:ext uri="{FF2B5EF4-FFF2-40B4-BE49-F238E27FC236}">
                <a16:creationId xmlns:a16="http://schemas.microsoft.com/office/drawing/2014/main" id="{F24843E9-4ABD-430B-A3C2-9592E61C73E2}"/>
              </a:ext>
            </a:extLst>
          </p:cNvPr>
          <p:cNvPicPr>
            <a:picLocks noChangeAspect="1"/>
          </p:cNvPicPr>
          <p:nvPr/>
        </p:nvPicPr>
        <p:blipFill rotWithShape="1">
          <a:blip r:embed="rId3"/>
          <a:srcRect l="2549"/>
          <a:stretch/>
        </p:blipFill>
        <p:spPr>
          <a:xfrm>
            <a:off x="576302" y="1810693"/>
            <a:ext cx="1878998" cy="2654325"/>
          </a:xfrm>
          <a:prstGeom prst="rect">
            <a:avLst/>
          </a:prstGeom>
        </p:spPr>
      </p:pic>
      <p:sp>
        <p:nvSpPr>
          <p:cNvPr id="6" name="TextBox 5">
            <a:extLst>
              <a:ext uri="{FF2B5EF4-FFF2-40B4-BE49-F238E27FC236}">
                <a16:creationId xmlns:a16="http://schemas.microsoft.com/office/drawing/2014/main" id="{55CE5697-3D06-4646-9B81-5E82B8DFFC5F}"/>
              </a:ext>
            </a:extLst>
          </p:cNvPr>
          <p:cNvSpPr txBox="1"/>
          <p:nvPr/>
        </p:nvSpPr>
        <p:spPr>
          <a:xfrm>
            <a:off x="576302" y="1418391"/>
            <a:ext cx="1980626" cy="369332"/>
          </a:xfrm>
          <a:prstGeom prst="rect">
            <a:avLst/>
          </a:prstGeom>
          <a:solidFill>
            <a:schemeClr val="accent3">
              <a:lumMod val="50000"/>
            </a:schemeClr>
          </a:solidFill>
          <a:ln w="22225">
            <a:solidFill>
              <a:srgbClr val="185C37"/>
            </a:solidFill>
          </a:ln>
        </p:spPr>
        <p:txBody>
          <a:bodyPr wrap="square" rtlCol="0">
            <a:spAutoFit/>
          </a:bodyPr>
          <a:lstStyle/>
          <a:p>
            <a:pPr algn="ctr"/>
            <a:r>
              <a:rPr lang="en-US" sz="1600" dirty="0">
                <a:solidFill>
                  <a:schemeClr val="accent3">
                    <a:lumMod val="20000"/>
                    <a:lumOff val="80000"/>
                  </a:schemeClr>
                </a:solidFill>
                <a:latin typeface="Miriam Libre" panose="00000500000000000000" pitchFamily="2" charset="-79"/>
                <a:cs typeface="Miriam Libre" panose="00000500000000000000" pitchFamily="2" charset="-79"/>
              </a:rPr>
              <a:t>Google </a:t>
            </a:r>
            <a:r>
              <a:rPr lang="en-US" sz="1800" dirty="0">
                <a:solidFill>
                  <a:schemeClr val="accent3">
                    <a:lumMod val="20000"/>
                    <a:lumOff val="80000"/>
                  </a:schemeClr>
                </a:solidFill>
                <a:latin typeface="Miriam Libre" panose="00000500000000000000" pitchFamily="2" charset="-79"/>
                <a:cs typeface="Miriam Libre" panose="00000500000000000000" pitchFamily="2" charset="-79"/>
              </a:rPr>
              <a:t>Sheets</a:t>
            </a:r>
            <a:endParaRPr lang="en-US" sz="1600" dirty="0">
              <a:solidFill>
                <a:schemeClr val="accent3">
                  <a:lumMod val="20000"/>
                  <a:lumOff val="80000"/>
                </a:schemeClr>
              </a:solidFill>
              <a:latin typeface="Miriam Libre" panose="00000500000000000000" pitchFamily="2" charset="-79"/>
              <a:cs typeface="Miriam Libre" panose="00000500000000000000" pitchFamily="2" charset="-79"/>
            </a:endParaRPr>
          </a:p>
        </p:txBody>
      </p:sp>
      <p:pic>
        <p:nvPicPr>
          <p:cNvPr id="8" name="Picture 7">
            <a:extLst>
              <a:ext uri="{FF2B5EF4-FFF2-40B4-BE49-F238E27FC236}">
                <a16:creationId xmlns:a16="http://schemas.microsoft.com/office/drawing/2014/main" id="{0613ACCC-C9A3-40A6-B3A3-29B37A850352}"/>
              </a:ext>
            </a:extLst>
          </p:cNvPr>
          <p:cNvPicPr>
            <a:picLocks noChangeAspect="1"/>
          </p:cNvPicPr>
          <p:nvPr/>
        </p:nvPicPr>
        <p:blipFill>
          <a:blip r:embed="rId4"/>
          <a:stretch>
            <a:fillRect/>
          </a:stretch>
        </p:blipFill>
        <p:spPr>
          <a:xfrm>
            <a:off x="2659529" y="1333866"/>
            <a:ext cx="1980626" cy="3280084"/>
          </a:xfrm>
          <a:prstGeom prst="rect">
            <a:avLst/>
          </a:prstGeom>
        </p:spPr>
      </p:pic>
      <p:pic>
        <p:nvPicPr>
          <p:cNvPr id="10" name="Picture 9">
            <a:extLst>
              <a:ext uri="{FF2B5EF4-FFF2-40B4-BE49-F238E27FC236}">
                <a16:creationId xmlns:a16="http://schemas.microsoft.com/office/drawing/2014/main" id="{B6ADD1BA-E5CB-4F0C-A073-AB5752648B1E}"/>
              </a:ext>
            </a:extLst>
          </p:cNvPr>
          <p:cNvPicPr>
            <a:picLocks noChangeAspect="1"/>
          </p:cNvPicPr>
          <p:nvPr/>
        </p:nvPicPr>
        <p:blipFill>
          <a:blip r:embed="rId5"/>
          <a:stretch>
            <a:fillRect/>
          </a:stretch>
        </p:blipFill>
        <p:spPr>
          <a:xfrm>
            <a:off x="4844384" y="1333865"/>
            <a:ext cx="1909303" cy="3280085"/>
          </a:xfrm>
          <a:prstGeom prst="rect">
            <a:avLst/>
          </a:prstGeom>
        </p:spPr>
      </p:pic>
      <p:sp>
        <p:nvSpPr>
          <p:cNvPr id="11" name="TextBox 10">
            <a:extLst>
              <a:ext uri="{FF2B5EF4-FFF2-40B4-BE49-F238E27FC236}">
                <a16:creationId xmlns:a16="http://schemas.microsoft.com/office/drawing/2014/main" id="{06CBB701-C1E3-442B-9B05-4E81F378AA0A}"/>
              </a:ext>
            </a:extLst>
          </p:cNvPr>
          <p:cNvSpPr txBox="1"/>
          <p:nvPr/>
        </p:nvSpPr>
        <p:spPr>
          <a:xfrm>
            <a:off x="6823422" y="1487527"/>
            <a:ext cx="1744276" cy="646331"/>
          </a:xfrm>
          <a:prstGeom prst="rect">
            <a:avLst/>
          </a:prstGeom>
          <a:solidFill>
            <a:schemeClr val="accent3">
              <a:lumMod val="50000"/>
            </a:schemeClr>
          </a:solidFill>
          <a:ln>
            <a:solidFill>
              <a:schemeClr val="accent3"/>
            </a:solidFill>
          </a:ln>
        </p:spPr>
        <p:txBody>
          <a:bodyPr wrap="square" rtlCol="0">
            <a:spAutoFit/>
          </a:bodyPr>
          <a:lstStyle/>
          <a:p>
            <a:pPr algn="ctr"/>
            <a:r>
              <a:rPr lang="en-US" sz="1800" dirty="0">
                <a:solidFill>
                  <a:schemeClr val="accent3">
                    <a:lumMod val="20000"/>
                    <a:lumOff val="80000"/>
                  </a:schemeClr>
                </a:solidFill>
                <a:latin typeface="Miriam Libre" panose="00000500000000000000" pitchFamily="2" charset="-79"/>
                <a:cs typeface="Miriam Libre" panose="00000500000000000000" pitchFamily="2" charset="-79"/>
              </a:rPr>
              <a:t>Microsoft Excel</a:t>
            </a:r>
          </a:p>
        </p:txBody>
      </p:sp>
      <p:sp>
        <p:nvSpPr>
          <p:cNvPr id="12" name="Rectangle 11">
            <a:extLst>
              <a:ext uri="{FF2B5EF4-FFF2-40B4-BE49-F238E27FC236}">
                <a16:creationId xmlns:a16="http://schemas.microsoft.com/office/drawing/2014/main" id="{D2A2F773-C0B0-4465-832C-1B7B70AFDC17}"/>
              </a:ext>
            </a:extLst>
          </p:cNvPr>
          <p:cNvSpPr/>
          <p:nvPr/>
        </p:nvSpPr>
        <p:spPr>
          <a:xfrm>
            <a:off x="6823422" y="3810131"/>
            <a:ext cx="1744276"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US" sz="2000" dirty="0">
                <a:solidFill>
                  <a:schemeClr val="tx1"/>
                </a:solidFill>
                <a:latin typeface="Miriam Libre" panose="00000500000000000000" pitchFamily="2" charset="-79"/>
                <a:cs typeface="Miriam Libre" panose="00000500000000000000" pitchFamily="2" charset="-79"/>
              </a:rPr>
              <a:t>Also good</a:t>
            </a:r>
          </a:p>
          <a:p>
            <a:pPr marL="342900" indent="-342900">
              <a:buFont typeface="Arial" panose="020B0604020202020204" pitchFamily="34" charset="0"/>
              <a:buChar char="•"/>
            </a:pPr>
            <a:r>
              <a:rPr lang="en-US" sz="2000" dirty="0">
                <a:solidFill>
                  <a:schemeClr val="tx1"/>
                </a:solidFill>
                <a:latin typeface="Miriam Libre" panose="00000500000000000000" pitchFamily="2" charset="-79"/>
                <a:cs typeface="Miriam Libre" panose="00000500000000000000" pitchFamily="2" charset="-79"/>
              </a:rPr>
              <a:t>Not free</a:t>
            </a:r>
          </a:p>
        </p:txBody>
      </p:sp>
      <p:pic>
        <p:nvPicPr>
          <p:cNvPr id="12290" name="Picture 2" descr="Microsoft Excel - Wikipedia">
            <a:extLst>
              <a:ext uri="{FF2B5EF4-FFF2-40B4-BE49-F238E27FC236}">
                <a16:creationId xmlns:a16="http://schemas.microsoft.com/office/drawing/2014/main" id="{2EE6500C-C16F-408E-89E5-6FB2F4F24C9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57916" y="2328997"/>
            <a:ext cx="1463808" cy="136129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1AE9961B-45FA-4E72-8B1F-6C1DA499A0C2}"/>
              </a:ext>
            </a:extLst>
          </p:cNvPr>
          <p:cNvSpPr/>
          <p:nvPr/>
        </p:nvSpPr>
        <p:spPr>
          <a:xfrm>
            <a:off x="6823422" y="1487527"/>
            <a:ext cx="1744276" cy="3061421"/>
          </a:xfrm>
          <a:prstGeom prst="rect">
            <a:avLst/>
          </a:prstGeom>
          <a:noFill/>
          <a:ln>
            <a:solidFill>
              <a:srgbClr val="185C3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49056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left)">
                                      <p:cBhvr>
                                        <p:cTn id="25" dur="500"/>
                                        <p:tgtEl>
                                          <p:spTgt spid="11"/>
                                        </p:tgtEl>
                                      </p:cBhvr>
                                    </p:animEffect>
                                  </p:childTnLst>
                                </p:cTn>
                              </p:par>
                              <p:par>
                                <p:cTn id="26" presetID="22" presetClass="entr" presetSubtype="8" fill="hold" nodeType="withEffect">
                                  <p:stCondLst>
                                    <p:cond delay="0"/>
                                  </p:stCondLst>
                                  <p:childTnLst>
                                    <p:set>
                                      <p:cBhvr>
                                        <p:cTn id="27" dur="1" fill="hold">
                                          <p:stCondLst>
                                            <p:cond delay="0"/>
                                          </p:stCondLst>
                                        </p:cTn>
                                        <p:tgtEl>
                                          <p:spTgt spid="12290"/>
                                        </p:tgtEl>
                                        <p:attrNameLst>
                                          <p:attrName>style.visibility</p:attrName>
                                        </p:attrNameLst>
                                      </p:cBhvr>
                                      <p:to>
                                        <p:strVal val="visible"/>
                                      </p:to>
                                    </p:set>
                                    <p:animEffect transition="in" filter="wipe(left)">
                                      <p:cBhvr>
                                        <p:cTn id="28" dur="500"/>
                                        <p:tgtEl>
                                          <p:spTgt spid="1229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left)">
                                      <p:cBhvr>
                                        <p:cTn id="31" dur="500"/>
                                        <p:tgtEl>
                                          <p:spTgt spid="13"/>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left)">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4118B-2CDB-45DD-B91B-DD8EAD502EA3}"/>
              </a:ext>
            </a:extLst>
          </p:cNvPr>
          <p:cNvSpPr>
            <a:spLocks noGrp="1"/>
          </p:cNvSpPr>
          <p:nvPr>
            <p:ph type="title"/>
          </p:nvPr>
        </p:nvSpPr>
        <p:spPr/>
        <p:txBody>
          <a:bodyPr/>
          <a:lstStyle/>
          <a:p>
            <a:r>
              <a:rPr lang="en-US" dirty="0"/>
              <a:t>Custom Programming</a:t>
            </a:r>
          </a:p>
        </p:txBody>
      </p:sp>
      <p:pic>
        <p:nvPicPr>
          <p:cNvPr id="13314" name="Picture 2" descr="R Programming Language Logo, HD Png Download - kindpng">
            <a:extLst>
              <a:ext uri="{FF2B5EF4-FFF2-40B4-BE49-F238E27FC236}">
                <a16:creationId xmlns:a16="http://schemas.microsoft.com/office/drawing/2014/main" id="{DA8AF4CF-9383-4513-97FF-9BE737A8D6B7}"/>
              </a:ext>
            </a:extLst>
          </p:cNvPr>
          <p:cNvPicPr>
            <a:picLocks noChangeAspect="1" noChangeArrowheads="1"/>
          </p:cNvPicPr>
          <p:nvPr/>
        </p:nvPicPr>
        <p:blipFill>
          <a:blip r:embed="rId3">
            <a:clrChange>
              <a:clrFrom>
                <a:srgbClr val="F7F7F7"/>
              </a:clrFrom>
              <a:clrTo>
                <a:srgbClr val="F7F7F7">
                  <a:alpha val="0"/>
                </a:srgbClr>
              </a:clrTo>
            </a:clrChange>
            <a:extLst>
              <a:ext uri="{28A0092B-C50C-407E-A947-70E740481C1C}">
                <a14:useLocalDpi xmlns:a14="http://schemas.microsoft.com/office/drawing/2010/main" val="0"/>
              </a:ext>
            </a:extLst>
          </a:blip>
          <a:srcRect/>
          <a:stretch>
            <a:fillRect/>
          </a:stretch>
        </p:blipFill>
        <p:spPr bwMode="auto">
          <a:xfrm>
            <a:off x="5441200" y="1598085"/>
            <a:ext cx="781806" cy="5727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2554C5D2-BEE9-4D90-9AF0-CC16449FF47A}"/>
              </a:ext>
            </a:extLst>
          </p:cNvPr>
          <p:cNvSpPr/>
          <p:nvPr/>
        </p:nvSpPr>
        <p:spPr>
          <a:xfrm>
            <a:off x="6223006" y="1598084"/>
            <a:ext cx="2366683" cy="630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dirty="0">
                <a:solidFill>
                  <a:schemeClr val="tx1"/>
                </a:solidFill>
                <a:latin typeface="Miriam Libre" panose="00000500000000000000" pitchFamily="2" charset="-79"/>
                <a:cs typeface="Miriam Libre" panose="00000500000000000000" pitchFamily="2" charset="-79"/>
              </a:rPr>
              <a:t>A programming language for statistical computing</a:t>
            </a:r>
          </a:p>
        </p:txBody>
      </p:sp>
      <p:sp>
        <p:nvSpPr>
          <p:cNvPr id="12" name="Rectangle 11">
            <a:extLst>
              <a:ext uri="{FF2B5EF4-FFF2-40B4-BE49-F238E27FC236}">
                <a16:creationId xmlns:a16="http://schemas.microsoft.com/office/drawing/2014/main" id="{BC81ADD1-4A2A-4111-B9B2-E39C9A2D06B4}"/>
              </a:ext>
            </a:extLst>
          </p:cNvPr>
          <p:cNvSpPr/>
          <p:nvPr/>
        </p:nvSpPr>
        <p:spPr>
          <a:xfrm>
            <a:off x="5507110" y="2356323"/>
            <a:ext cx="3082579" cy="21849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Developed by Ross Ihaka and Robert Gentleman</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Very popular language to use for data processing</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Free and open-source</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Only really used for data</a:t>
            </a:r>
          </a:p>
        </p:txBody>
      </p:sp>
      <p:pic>
        <p:nvPicPr>
          <p:cNvPr id="13316" name="Picture 4">
            <a:extLst>
              <a:ext uri="{FF2B5EF4-FFF2-40B4-BE49-F238E27FC236}">
                <a16:creationId xmlns:a16="http://schemas.microsoft.com/office/drawing/2014/main" id="{44E19604-5BB8-4280-939D-2652DED0B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604" y="1720709"/>
            <a:ext cx="1152525" cy="11525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2E52C168-8281-4F95-9958-932C38909C8A}"/>
              </a:ext>
            </a:extLst>
          </p:cNvPr>
          <p:cNvSpPr/>
          <p:nvPr/>
        </p:nvSpPr>
        <p:spPr>
          <a:xfrm>
            <a:off x="1959429" y="1720710"/>
            <a:ext cx="3167103" cy="11525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u="sng" dirty="0">
                <a:solidFill>
                  <a:schemeClr val="tx1"/>
                </a:solidFill>
                <a:latin typeface="Miriam Libre" panose="00000500000000000000" pitchFamily="2" charset="-79"/>
                <a:cs typeface="Miriam Libre" panose="00000500000000000000" pitchFamily="2" charset="-79"/>
              </a:rPr>
              <a:t>Python</a:t>
            </a:r>
          </a:p>
          <a:p>
            <a:r>
              <a:rPr lang="en-US" sz="1600" dirty="0">
                <a:solidFill>
                  <a:schemeClr val="tx1"/>
                </a:solidFill>
                <a:latin typeface="Miriam Libre" panose="00000500000000000000" pitchFamily="2" charset="-79"/>
                <a:cs typeface="Miriam Libre" panose="00000500000000000000" pitchFamily="2" charset="-79"/>
              </a:rPr>
              <a:t>A high-level, general-purpose programming language</a:t>
            </a:r>
          </a:p>
        </p:txBody>
      </p:sp>
      <p:sp>
        <p:nvSpPr>
          <p:cNvPr id="15" name="Rectangle 14">
            <a:extLst>
              <a:ext uri="{FF2B5EF4-FFF2-40B4-BE49-F238E27FC236}">
                <a16:creationId xmlns:a16="http://schemas.microsoft.com/office/drawing/2014/main" id="{C4FDCDEB-966B-44AE-9EA8-5C64D1D5F833}"/>
              </a:ext>
            </a:extLst>
          </p:cNvPr>
          <p:cNvSpPr/>
          <p:nvPr/>
        </p:nvSpPr>
        <p:spPr>
          <a:xfrm>
            <a:off x="554311" y="3023553"/>
            <a:ext cx="4572221" cy="15177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Developed by Guido van Rossum</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Named after Monty Python’s Flying Circus</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Free and open-source</a:t>
            </a:r>
          </a:p>
          <a:p>
            <a:pPr marL="285750" indent="-285750">
              <a:buFont typeface="Arial" panose="020B0604020202020204" pitchFamily="34" charset="0"/>
              <a:buChar char="•"/>
            </a:pPr>
            <a:endParaRPr lang="en-US" sz="1000" dirty="0">
              <a:solidFill>
                <a:schemeClr val="tx1"/>
              </a:solidFill>
              <a:latin typeface="Miriam Libre" panose="00000500000000000000" pitchFamily="2" charset="-79"/>
              <a:cs typeface="Miriam Libre" panose="00000500000000000000" pitchFamily="2" charset="-79"/>
            </a:endParaRPr>
          </a:p>
          <a:p>
            <a:pPr marL="285750" indent="-285750">
              <a:buFont typeface="Arial" panose="020B0604020202020204" pitchFamily="34" charset="0"/>
              <a:buChar char="•"/>
            </a:pPr>
            <a:r>
              <a:rPr lang="en-US" sz="1600" dirty="0">
                <a:solidFill>
                  <a:schemeClr val="tx1"/>
                </a:solidFill>
                <a:latin typeface="Miriam Libre" panose="00000500000000000000" pitchFamily="2" charset="-79"/>
                <a:cs typeface="Miriam Libre" panose="00000500000000000000" pitchFamily="2" charset="-79"/>
              </a:rPr>
              <a:t>Can be used for almost anything</a:t>
            </a:r>
          </a:p>
        </p:txBody>
      </p:sp>
    </p:spTree>
    <p:extLst>
      <p:ext uri="{BB962C8B-B14F-4D97-AF65-F5344CB8AC3E}">
        <p14:creationId xmlns:p14="http://schemas.microsoft.com/office/powerpoint/2010/main" val="27478000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up)">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2">
                                            <p:txEl>
                                              <p:pRg st="2" end="2"/>
                                            </p:txEl>
                                          </p:spTgt>
                                        </p:tgtEl>
                                        <p:attrNameLst>
                                          <p:attrName>style.visibility</p:attrName>
                                        </p:attrNameLst>
                                      </p:cBhvr>
                                      <p:to>
                                        <p:strVal val="visible"/>
                                      </p:to>
                                    </p:set>
                                    <p:animEffect transition="in" filter="wipe(up)">
                                      <p:cBhvr>
                                        <p:cTn id="12" dur="500"/>
                                        <p:tgtEl>
                                          <p:spTgt spid="1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2">
                                            <p:txEl>
                                              <p:pRg st="4" end="4"/>
                                            </p:txEl>
                                          </p:spTgt>
                                        </p:tgtEl>
                                        <p:attrNameLst>
                                          <p:attrName>style.visibility</p:attrName>
                                        </p:attrNameLst>
                                      </p:cBhvr>
                                      <p:to>
                                        <p:strVal val="visible"/>
                                      </p:to>
                                    </p:set>
                                    <p:animEffect transition="in" filter="wipe(up)">
                                      <p:cBhvr>
                                        <p:cTn id="17" dur="500"/>
                                        <p:tgtEl>
                                          <p:spTgt spid="12">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2">
                                            <p:txEl>
                                              <p:pRg st="6" end="6"/>
                                            </p:txEl>
                                          </p:spTgt>
                                        </p:tgtEl>
                                        <p:attrNameLst>
                                          <p:attrName>style.visibility</p:attrName>
                                        </p:attrNameLst>
                                      </p:cBhvr>
                                      <p:to>
                                        <p:strVal val="visible"/>
                                      </p:to>
                                    </p:set>
                                    <p:animEffect transition="in" filter="wipe(up)">
                                      <p:cBhvr>
                                        <p:cTn id="22" dur="500"/>
                                        <p:tgtEl>
                                          <p:spTgt spid="12">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5">
                                            <p:txEl>
                                              <p:pRg st="0" end="0"/>
                                            </p:txEl>
                                          </p:spTgt>
                                        </p:tgtEl>
                                        <p:attrNameLst>
                                          <p:attrName>style.visibility</p:attrName>
                                        </p:attrNameLst>
                                      </p:cBhvr>
                                      <p:to>
                                        <p:strVal val="visible"/>
                                      </p:to>
                                    </p:set>
                                    <p:animEffect transition="in" filter="wipe(up)">
                                      <p:cBhvr>
                                        <p:cTn id="27" dur="500"/>
                                        <p:tgtEl>
                                          <p:spTgt spid="15">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15">
                                            <p:txEl>
                                              <p:pRg st="2" end="2"/>
                                            </p:txEl>
                                          </p:spTgt>
                                        </p:tgtEl>
                                        <p:attrNameLst>
                                          <p:attrName>style.visibility</p:attrName>
                                        </p:attrNameLst>
                                      </p:cBhvr>
                                      <p:to>
                                        <p:strVal val="visible"/>
                                      </p:to>
                                    </p:set>
                                    <p:animEffect transition="in" filter="wipe(up)">
                                      <p:cBhvr>
                                        <p:cTn id="32" dur="500"/>
                                        <p:tgtEl>
                                          <p:spTgt spid="1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15">
                                            <p:txEl>
                                              <p:pRg st="4" end="4"/>
                                            </p:txEl>
                                          </p:spTgt>
                                        </p:tgtEl>
                                        <p:attrNameLst>
                                          <p:attrName>style.visibility</p:attrName>
                                        </p:attrNameLst>
                                      </p:cBhvr>
                                      <p:to>
                                        <p:strVal val="visible"/>
                                      </p:to>
                                    </p:set>
                                    <p:animEffect transition="in" filter="wipe(up)">
                                      <p:cBhvr>
                                        <p:cTn id="37" dur="500"/>
                                        <p:tgtEl>
                                          <p:spTgt spid="15">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15">
                                            <p:txEl>
                                              <p:pRg st="6" end="6"/>
                                            </p:txEl>
                                          </p:spTgt>
                                        </p:tgtEl>
                                        <p:attrNameLst>
                                          <p:attrName>style.visibility</p:attrName>
                                        </p:attrNameLst>
                                      </p:cBhvr>
                                      <p:to>
                                        <p:strVal val="visible"/>
                                      </p:to>
                                    </p:set>
                                    <p:animEffect transition="in" filter="wipe(up)">
                                      <p:cBhvr>
                                        <p:cTn id="42" dur="500"/>
                                        <p:tgtEl>
                                          <p:spTgt spid="1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pic>
        <p:nvPicPr>
          <p:cNvPr id="1030" name="Picture 6" descr="5 Ways to Get More Out of Data Visualization - Dimensional Insight">
            <a:extLst>
              <a:ext uri="{FF2B5EF4-FFF2-40B4-BE49-F238E27FC236}">
                <a16:creationId xmlns:a16="http://schemas.microsoft.com/office/drawing/2014/main" id="{27EFAE0C-E9AE-4CB1-AEF7-C195D0649B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7195" y="1364984"/>
            <a:ext cx="7049609" cy="3171100"/>
          </a:xfrm>
          <a:prstGeom prst="rect">
            <a:avLst/>
          </a:prstGeom>
          <a:noFill/>
          <a:extLst>
            <a:ext uri="{909E8E84-426E-40DD-AFC4-6F175D3DCCD1}">
              <a14:hiddenFill xmlns:a14="http://schemas.microsoft.com/office/drawing/2010/main">
                <a:solidFill>
                  <a:srgbClr val="FFFFFF"/>
                </a:solidFill>
              </a14:hiddenFill>
            </a:ext>
          </a:extLst>
        </p:spPr>
      </p:pic>
      <p:sp>
        <p:nvSpPr>
          <p:cNvPr id="658" name="Google Shape;658;p39"/>
          <p:cNvSpPr txBox="1">
            <a:spLocks noGrp="1"/>
          </p:cNvSpPr>
          <p:nvPr>
            <p:ph type="title"/>
          </p:nvPr>
        </p:nvSpPr>
        <p:spPr>
          <a:xfrm>
            <a:off x="665018" y="445025"/>
            <a:ext cx="7758982" cy="572700"/>
          </a:xfrm>
          <a:prstGeom prst="rect">
            <a:avLst/>
          </a:prstGeom>
        </p:spPr>
        <p:txBody>
          <a:bodyPr spcFirstLastPara="1" wrap="square" lIns="91425" tIns="91425" rIns="91425" bIns="91425" anchor="t" anchorCtr="0">
            <a:noAutofit/>
          </a:bodyPr>
          <a:lstStyle/>
          <a:p>
            <a:pPr lvl="0"/>
            <a:r>
              <a:rPr lang="en" dirty="0"/>
              <a:t>How can data be visualized?</a:t>
            </a:r>
            <a:endParaRPr dirty="0"/>
          </a:p>
        </p:txBody>
      </p:sp>
      <p:pic>
        <p:nvPicPr>
          <p:cNvPr id="2" name="Online Media 1" title="The Bob Emergency: a study of athletes named Bob, Part I | Chart Party">
            <a:hlinkClick r:id="" action="ppaction://media"/>
            <a:extLst>
              <a:ext uri="{FF2B5EF4-FFF2-40B4-BE49-F238E27FC236}">
                <a16:creationId xmlns:a16="http://schemas.microsoft.com/office/drawing/2014/main" id="{88818F0C-BA8E-479D-B37B-805FF7CE70C2}"/>
              </a:ext>
            </a:extLst>
          </p:cNvPr>
          <p:cNvPicPr>
            <a:picLocks noRot="1" noChangeAspect="1"/>
          </p:cNvPicPr>
          <p:nvPr>
            <a:videoFile r:link="rId1"/>
          </p:nvPr>
        </p:nvPicPr>
        <p:blipFill>
          <a:blip r:embed="rId5"/>
          <a:stretch>
            <a:fillRect/>
          </a:stretch>
        </p:blipFill>
        <p:spPr>
          <a:xfrm>
            <a:off x="1745672" y="1373400"/>
            <a:ext cx="5597671" cy="3162684"/>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8" fill="hold" display="0">
                  <p:stCondLst>
                    <p:cond delay="indefinite"/>
                  </p:stCondLst>
                </p:cTn>
                <p:tgtEl>
                  <p:spTgt spid="2"/>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F8D83-28C1-4C42-9F29-573398C4BA46}"/>
              </a:ext>
            </a:extLst>
          </p:cNvPr>
          <p:cNvSpPr>
            <a:spLocks noGrp="1"/>
          </p:cNvSpPr>
          <p:nvPr>
            <p:ph type="title"/>
          </p:nvPr>
        </p:nvSpPr>
        <p:spPr>
          <a:xfrm>
            <a:off x="645459" y="445025"/>
            <a:ext cx="7778541" cy="572700"/>
          </a:xfrm>
        </p:spPr>
        <p:txBody>
          <a:bodyPr/>
          <a:lstStyle/>
          <a:p>
            <a:r>
              <a:rPr lang="en-US" dirty="0" err="1"/>
              <a:t>ggplot</a:t>
            </a:r>
            <a:endParaRPr lang="en-US" dirty="0"/>
          </a:p>
        </p:txBody>
      </p:sp>
      <p:sp>
        <p:nvSpPr>
          <p:cNvPr id="3" name="Rectangle 2">
            <a:extLst>
              <a:ext uri="{FF2B5EF4-FFF2-40B4-BE49-F238E27FC236}">
                <a16:creationId xmlns:a16="http://schemas.microsoft.com/office/drawing/2014/main" id="{9FB46FE2-8B34-4D0B-BFC2-73BC90291C4C}"/>
              </a:ext>
            </a:extLst>
          </p:cNvPr>
          <p:cNvSpPr/>
          <p:nvPr/>
        </p:nvSpPr>
        <p:spPr>
          <a:xfrm>
            <a:off x="645460" y="1490703"/>
            <a:ext cx="5901338" cy="13139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342900" indent="-342900">
              <a:buFont typeface="Arial" panose="020B0604020202020204" pitchFamily="34" charset="0"/>
              <a:buChar char="•"/>
            </a:pPr>
            <a:r>
              <a:rPr lang="en-US" sz="1800" b="1" u="sng" dirty="0" err="1">
                <a:solidFill>
                  <a:schemeClr val="tx1"/>
                </a:solidFill>
                <a:latin typeface="Miriam Libre" panose="00000500000000000000" pitchFamily="2" charset="-79"/>
                <a:cs typeface="Miriam Libre" panose="00000500000000000000" pitchFamily="2" charset="-79"/>
              </a:rPr>
              <a:t>ggplot</a:t>
            </a:r>
            <a:r>
              <a:rPr lang="en-US" sz="1800" dirty="0">
                <a:solidFill>
                  <a:schemeClr val="tx1"/>
                </a:solidFill>
                <a:latin typeface="Miriam Libre" panose="00000500000000000000" pitchFamily="2" charset="-79"/>
                <a:cs typeface="Miriam Libre" panose="00000500000000000000" pitchFamily="2" charset="-79"/>
              </a:rPr>
              <a:t> is a software package that allows developers to create elegant data visualizations using the </a:t>
            </a:r>
            <a:r>
              <a:rPr lang="en-US" sz="1800" b="1" dirty="0">
                <a:solidFill>
                  <a:schemeClr val="tx1"/>
                </a:solidFill>
                <a:latin typeface="Miriam Libre" panose="00000500000000000000" pitchFamily="2" charset="-79"/>
                <a:cs typeface="Miriam Libre" panose="00000500000000000000" pitchFamily="2" charset="-79"/>
              </a:rPr>
              <a:t>Grammar of Graphics</a:t>
            </a:r>
          </a:p>
          <a:p>
            <a:pPr marL="342900" indent="-342900">
              <a:buClr>
                <a:schemeClr val="bg1"/>
              </a:buClr>
              <a:buFont typeface="Arial" panose="020B0604020202020204" pitchFamily="34" charset="0"/>
              <a:buChar char="•"/>
            </a:pPr>
            <a:r>
              <a:rPr lang="en-US" sz="1050" b="1" dirty="0">
                <a:solidFill>
                  <a:schemeClr val="tx1"/>
                </a:solidFill>
                <a:latin typeface="Miriam Libre" panose="00000500000000000000" pitchFamily="2" charset="-79"/>
                <a:cs typeface="Miriam Libre" panose="00000500000000000000" pitchFamily="2" charset="-79"/>
              </a:rPr>
              <a:t> </a:t>
            </a:r>
          </a:p>
          <a:p>
            <a:pPr marL="342900" indent="-342900">
              <a:buFont typeface="Arial" panose="020B0604020202020204" pitchFamily="34" charset="0"/>
              <a:buChar char="•"/>
            </a:pPr>
            <a:r>
              <a:rPr lang="en-US" sz="1800" dirty="0">
                <a:solidFill>
                  <a:schemeClr val="tx1"/>
                </a:solidFill>
                <a:latin typeface="Miriam Libre" panose="00000500000000000000" pitchFamily="2" charset="-79"/>
                <a:cs typeface="Miriam Libre" panose="00000500000000000000" pitchFamily="2" charset="-79"/>
              </a:rPr>
              <a:t>It has both an R </a:t>
            </a:r>
            <a:r>
              <a:rPr lang="en-US" sz="1800" i="1" dirty="0">
                <a:solidFill>
                  <a:schemeClr val="tx1"/>
                </a:solidFill>
                <a:latin typeface="Miriam Libre" panose="00000500000000000000" pitchFamily="2" charset="-79"/>
                <a:cs typeface="Miriam Libre" panose="00000500000000000000" pitchFamily="2" charset="-79"/>
              </a:rPr>
              <a:t>and</a:t>
            </a:r>
            <a:r>
              <a:rPr lang="en-US" sz="1800" dirty="0">
                <a:solidFill>
                  <a:schemeClr val="tx1"/>
                </a:solidFill>
                <a:latin typeface="Miriam Libre" panose="00000500000000000000" pitchFamily="2" charset="-79"/>
                <a:cs typeface="Miriam Libre" panose="00000500000000000000" pitchFamily="2" charset="-79"/>
              </a:rPr>
              <a:t> a Python version</a:t>
            </a:r>
          </a:p>
          <a:p>
            <a:pPr marL="342900" indent="-342900">
              <a:buFont typeface="Arial" panose="020B0604020202020204" pitchFamily="34" charset="0"/>
              <a:buChar char="•"/>
            </a:pPr>
            <a:endParaRPr lang="en-US" sz="1800" dirty="0">
              <a:solidFill>
                <a:schemeClr val="tx1"/>
              </a:solidFill>
              <a:latin typeface="Miriam Libre" panose="00000500000000000000" pitchFamily="2" charset="-79"/>
              <a:cs typeface="Miriam Libre" panose="00000500000000000000" pitchFamily="2" charset="-79"/>
            </a:endParaRPr>
          </a:p>
          <a:p>
            <a:pPr marL="342900" indent="-342900">
              <a:buFont typeface="Arial" panose="020B0604020202020204" pitchFamily="34" charset="0"/>
              <a:buChar char="•"/>
            </a:pPr>
            <a:endParaRPr lang="en-US" sz="1800" dirty="0">
              <a:solidFill>
                <a:schemeClr val="tx1"/>
              </a:solidFill>
              <a:latin typeface="Miriam Libre" panose="00000500000000000000" pitchFamily="2" charset="-79"/>
              <a:cs typeface="Miriam Libre" panose="00000500000000000000" pitchFamily="2" charset="-79"/>
            </a:endParaRPr>
          </a:p>
        </p:txBody>
      </p:sp>
      <p:pic>
        <p:nvPicPr>
          <p:cNvPr id="14338" name="Picture 2">
            <a:extLst>
              <a:ext uri="{FF2B5EF4-FFF2-40B4-BE49-F238E27FC236}">
                <a16:creationId xmlns:a16="http://schemas.microsoft.com/office/drawing/2014/main" id="{445C51CE-013B-4F05-81CF-72273F155C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7286" y="1398749"/>
            <a:ext cx="835625" cy="96793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2E92157-D86E-4824-924C-921F226B30D9}"/>
              </a:ext>
            </a:extLst>
          </p:cNvPr>
          <p:cNvSpPr/>
          <p:nvPr/>
        </p:nvSpPr>
        <p:spPr>
          <a:xfrm>
            <a:off x="919745" y="2827724"/>
            <a:ext cx="4728020" cy="173659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b="1" dirty="0">
                <a:solidFill>
                  <a:schemeClr val="bg1"/>
                </a:solidFill>
                <a:effectLst/>
                <a:latin typeface="Consolas" panose="020B0609020204030204" pitchFamily="49" charset="0"/>
              </a:rPr>
              <a:t>(</a:t>
            </a:r>
          </a:p>
          <a:p>
            <a:r>
              <a:rPr lang="en-US" sz="2400" b="1" dirty="0">
                <a:solidFill>
                  <a:schemeClr val="bg1"/>
                </a:solidFill>
                <a:latin typeface="Consolas" panose="020B0609020204030204" pitchFamily="49" charset="0"/>
              </a:rPr>
              <a:t>  </a:t>
            </a:r>
            <a:r>
              <a:rPr lang="en-US" sz="2400" b="1" dirty="0" err="1">
                <a:solidFill>
                  <a:schemeClr val="bg1"/>
                </a:solidFill>
                <a:effectLst/>
                <a:latin typeface="Consolas" panose="020B0609020204030204" pitchFamily="49" charset="0"/>
              </a:rPr>
              <a:t>ggplot</a:t>
            </a:r>
            <a:r>
              <a:rPr lang="en-US" sz="2400" b="1" dirty="0">
                <a:solidFill>
                  <a:schemeClr val="bg1"/>
                </a:solidFill>
                <a:effectLst/>
                <a:latin typeface="Consolas" panose="020B0609020204030204" pitchFamily="49" charset="0"/>
              </a:rPr>
              <a:t>(economics) +</a:t>
            </a:r>
          </a:p>
          <a:p>
            <a:r>
              <a:rPr lang="en-US" sz="2400" b="1" dirty="0">
                <a:solidFill>
                  <a:schemeClr val="bg1"/>
                </a:solidFill>
                <a:latin typeface="Consolas" panose="020B0609020204030204" pitchFamily="49" charset="0"/>
              </a:rPr>
              <a:t>  </a:t>
            </a:r>
            <a:r>
              <a:rPr lang="en-US" sz="2400" b="1" dirty="0" err="1">
                <a:solidFill>
                  <a:schemeClr val="bg1"/>
                </a:solidFill>
                <a:effectLst/>
                <a:latin typeface="Consolas" panose="020B0609020204030204" pitchFamily="49" charset="0"/>
              </a:rPr>
              <a:t>aes</a:t>
            </a:r>
            <a:r>
              <a:rPr lang="en-US" sz="2400" b="1" dirty="0">
                <a:solidFill>
                  <a:schemeClr val="bg1"/>
                </a:solidFill>
                <a:effectLst/>
                <a:latin typeface="Consolas" panose="020B0609020204030204" pitchFamily="49" charset="0"/>
              </a:rPr>
              <a:t>(x=</a:t>
            </a:r>
            <a:r>
              <a:rPr lang="en-US" sz="2400" b="1" dirty="0">
                <a:solidFill>
                  <a:schemeClr val="accent2"/>
                </a:solidFill>
                <a:effectLst/>
                <a:latin typeface="Consolas" panose="020B0609020204030204" pitchFamily="49" charset="0"/>
              </a:rPr>
              <a:t>"date"</a:t>
            </a:r>
            <a:r>
              <a:rPr lang="en-US" sz="2400" b="1" dirty="0">
                <a:solidFill>
                  <a:schemeClr val="bg1"/>
                </a:solidFill>
                <a:effectLst/>
                <a:latin typeface="Consolas" panose="020B0609020204030204" pitchFamily="49" charset="0"/>
              </a:rPr>
              <a:t>, y=</a:t>
            </a:r>
            <a:r>
              <a:rPr lang="en-US" sz="2400" b="1" dirty="0">
                <a:solidFill>
                  <a:schemeClr val="accent2"/>
                </a:solidFill>
                <a:effectLst/>
                <a:latin typeface="Consolas" panose="020B0609020204030204" pitchFamily="49" charset="0"/>
              </a:rPr>
              <a:t>"pop"</a:t>
            </a:r>
            <a:r>
              <a:rPr lang="en-US" sz="2400" b="1" dirty="0">
                <a:solidFill>
                  <a:schemeClr val="bg1"/>
                </a:solidFill>
                <a:effectLst/>
                <a:latin typeface="Consolas" panose="020B0609020204030204" pitchFamily="49" charset="0"/>
              </a:rPr>
              <a:t>) +</a:t>
            </a:r>
          </a:p>
          <a:p>
            <a:r>
              <a:rPr lang="en-US" sz="2400" b="1" dirty="0">
                <a:solidFill>
                  <a:schemeClr val="bg1"/>
                </a:solidFill>
                <a:latin typeface="Consolas" panose="020B0609020204030204" pitchFamily="49" charset="0"/>
              </a:rPr>
              <a:t>  </a:t>
            </a:r>
            <a:r>
              <a:rPr lang="en-US" sz="2400" b="1" dirty="0" err="1">
                <a:solidFill>
                  <a:schemeClr val="bg1"/>
                </a:solidFill>
                <a:effectLst/>
                <a:latin typeface="Consolas" panose="020B0609020204030204" pitchFamily="49" charset="0"/>
              </a:rPr>
              <a:t>geom_line</a:t>
            </a:r>
            <a:r>
              <a:rPr lang="en-US" sz="2400" b="1" dirty="0">
                <a:solidFill>
                  <a:schemeClr val="bg1"/>
                </a:solidFill>
                <a:effectLst/>
                <a:latin typeface="Consolas" panose="020B0609020204030204" pitchFamily="49" charset="0"/>
              </a:rPr>
              <a:t>()</a:t>
            </a:r>
          </a:p>
          <a:p>
            <a:r>
              <a:rPr lang="en-US" b="1" dirty="0">
                <a:solidFill>
                  <a:schemeClr val="bg1"/>
                </a:solidFill>
                <a:latin typeface="Consolas" panose="020B0609020204030204" pitchFamily="49" charset="0"/>
              </a:rPr>
              <a:t>)</a:t>
            </a:r>
            <a:endParaRPr lang="en-US" b="1" dirty="0">
              <a:solidFill>
                <a:schemeClr val="bg1"/>
              </a:solidFill>
              <a:effectLst/>
              <a:latin typeface="Consolas" panose="020B0609020204030204" pitchFamily="49" charset="0"/>
            </a:endParaRPr>
          </a:p>
        </p:txBody>
      </p:sp>
      <p:pic>
        <p:nvPicPr>
          <p:cNvPr id="6" name="Picture 4">
            <a:extLst>
              <a:ext uri="{FF2B5EF4-FFF2-40B4-BE49-F238E27FC236}">
                <a16:creationId xmlns:a16="http://schemas.microsoft.com/office/drawing/2014/main" id="{7413DE31-DB92-4AD9-83FC-51F6CD9B12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7442" y="4150937"/>
            <a:ext cx="413379" cy="41337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7A86023-A74F-47CA-BDA0-FEF4B934FAD7}"/>
              </a:ext>
            </a:extLst>
          </p:cNvPr>
          <p:cNvPicPr>
            <a:picLocks noChangeAspect="1"/>
          </p:cNvPicPr>
          <p:nvPr/>
        </p:nvPicPr>
        <p:blipFill>
          <a:blip r:embed="rId5"/>
          <a:stretch>
            <a:fillRect/>
          </a:stretch>
        </p:blipFill>
        <p:spPr>
          <a:xfrm>
            <a:off x="5712434" y="2466575"/>
            <a:ext cx="2885625" cy="2097741"/>
          </a:xfrm>
          <a:prstGeom prst="rect">
            <a:avLst/>
          </a:prstGeom>
        </p:spPr>
      </p:pic>
    </p:spTree>
    <p:extLst>
      <p:ext uri="{BB962C8B-B14F-4D97-AF65-F5344CB8AC3E}">
        <p14:creationId xmlns:p14="http://schemas.microsoft.com/office/powerpoint/2010/main" val="40016583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up)">
                                      <p:cBhvr>
                                        <p:cTn id="10" dur="500"/>
                                        <p:tgtEl>
                                          <p:spTgt spid="3">
                                            <p:txEl>
                                              <p:pRg st="1" end="1"/>
                                            </p:txEl>
                                          </p:spTgt>
                                        </p:tgtEl>
                                      </p:cBhvr>
                                    </p:animEffect>
                                  </p:childTnLst>
                                </p:cTn>
                              </p:par>
                              <p:par>
                                <p:cTn id="11" presetID="22" presetClass="entr" presetSubtype="1" fill="hold" nodeType="withEffect">
                                  <p:stCondLst>
                                    <p:cond delay="0"/>
                                  </p:stCondLst>
                                  <p:childTnLst>
                                    <p:set>
                                      <p:cBhvr>
                                        <p:cTn id="12" dur="1" fill="hold">
                                          <p:stCondLst>
                                            <p:cond delay="0"/>
                                          </p:stCondLst>
                                        </p:cTn>
                                        <p:tgtEl>
                                          <p:spTgt spid="14338"/>
                                        </p:tgtEl>
                                        <p:attrNameLst>
                                          <p:attrName>style.visibility</p:attrName>
                                        </p:attrNameLst>
                                      </p:cBhvr>
                                      <p:to>
                                        <p:strVal val="visible"/>
                                      </p:to>
                                    </p:set>
                                    <p:animEffect transition="in" filter="wipe(up)">
                                      <p:cBhvr>
                                        <p:cTn id="13" dur="500"/>
                                        <p:tgtEl>
                                          <p:spTgt spid="1433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up)">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par>
                                <p:cTn id="24" presetID="10"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wipe(left)">
                                      <p:cBhvr>
                                        <p:cTn id="31" dur="500"/>
                                        <p:tgtEl>
                                          <p:spTgt spid="4">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4">
                                            <p:txEl>
                                              <p:pRg st="2" end="2"/>
                                            </p:txEl>
                                          </p:spTgt>
                                        </p:tgtEl>
                                        <p:attrNameLst>
                                          <p:attrName>style.visibility</p:attrName>
                                        </p:attrNameLst>
                                      </p:cBhvr>
                                      <p:to>
                                        <p:strVal val="visible"/>
                                      </p:to>
                                    </p:set>
                                    <p:animEffect transition="in" filter="wipe(left)">
                                      <p:cBhvr>
                                        <p:cTn id="36" dur="500"/>
                                        <p:tgtEl>
                                          <p:spTgt spid="4">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4">
                                            <p:txEl>
                                              <p:pRg st="3" end="3"/>
                                            </p:txEl>
                                          </p:spTgt>
                                        </p:tgtEl>
                                        <p:attrNameLst>
                                          <p:attrName>style.visibility</p:attrName>
                                        </p:attrNameLst>
                                      </p:cBhvr>
                                      <p:to>
                                        <p:strVal val="visible"/>
                                      </p:to>
                                    </p:set>
                                    <p:animEffect transition="in" filter="wipe(left)">
                                      <p:cBhvr>
                                        <p:cTn id="41" dur="500"/>
                                        <p:tgtEl>
                                          <p:spTgt spid="4">
                                            <p:txEl>
                                              <p:pRg st="3" end="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31" presetClass="entr" presetSubtype="0" fill="hold" nodeType="clickEffect">
                                  <p:stCondLst>
                                    <p:cond delay="0"/>
                                  </p:stCondLst>
                                  <p:childTnLst>
                                    <p:set>
                                      <p:cBhvr>
                                        <p:cTn id="45" dur="1" fill="hold">
                                          <p:stCondLst>
                                            <p:cond delay="0"/>
                                          </p:stCondLst>
                                        </p:cTn>
                                        <p:tgtEl>
                                          <p:spTgt spid="9"/>
                                        </p:tgtEl>
                                        <p:attrNameLst>
                                          <p:attrName>style.visibility</p:attrName>
                                        </p:attrNameLst>
                                      </p:cBhvr>
                                      <p:to>
                                        <p:strVal val="visible"/>
                                      </p:to>
                                    </p:set>
                                    <p:anim calcmode="lin" valueType="num">
                                      <p:cBhvr>
                                        <p:cTn id="46" dur="750" fill="hold"/>
                                        <p:tgtEl>
                                          <p:spTgt spid="9"/>
                                        </p:tgtEl>
                                        <p:attrNameLst>
                                          <p:attrName>ppt_w</p:attrName>
                                        </p:attrNameLst>
                                      </p:cBhvr>
                                      <p:tavLst>
                                        <p:tav tm="0">
                                          <p:val>
                                            <p:fltVal val="0"/>
                                          </p:val>
                                        </p:tav>
                                        <p:tav tm="100000">
                                          <p:val>
                                            <p:strVal val="#ppt_w"/>
                                          </p:val>
                                        </p:tav>
                                      </p:tavLst>
                                    </p:anim>
                                    <p:anim calcmode="lin" valueType="num">
                                      <p:cBhvr>
                                        <p:cTn id="47" dur="750" fill="hold"/>
                                        <p:tgtEl>
                                          <p:spTgt spid="9"/>
                                        </p:tgtEl>
                                        <p:attrNameLst>
                                          <p:attrName>ppt_h</p:attrName>
                                        </p:attrNameLst>
                                      </p:cBhvr>
                                      <p:tavLst>
                                        <p:tav tm="0">
                                          <p:val>
                                            <p:fltVal val="0"/>
                                          </p:val>
                                        </p:tav>
                                        <p:tav tm="100000">
                                          <p:val>
                                            <p:strVal val="#ppt_h"/>
                                          </p:val>
                                        </p:tav>
                                      </p:tavLst>
                                    </p:anim>
                                    <p:anim calcmode="lin" valueType="num">
                                      <p:cBhvr>
                                        <p:cTn id="48" dur="750" fill="hold"/>
                                        <p:tgtEl>
                                          <p:spTgt spid="9"/>
                                        </p:tgtEl>
                                        <p:attrNameLst>
                                          <p:attrName>style.rotation</p:attrName>
                                        </p:attrNameLst>
                                      </p:cBhvr>
                                      <p:tavLst>
                                        <p:tav tm="0">
                                          <p:val>
                                            <p:fltVal val="90"/>
                                          </p:val>
                                        </p:tav>
                                        <p:tav tm="100000">
                                          <p:val>
                                            <p:fltVal val="0"/>
                                          </p:val>
                                        </p:tav>
                                      </p:tavLst>
                                    </p:anim>
                                    <p:animEffect transition="in" filter="fade">
                                      <p:cBhvr>
                                        <p:cTn id="49"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08EFB-6ED1-4A18-AB7C-022F397FE722}"/>
              </a:ext>
            </a:extLst>
          </p:cNvPr>
          <p:cNvSpPr>
            <a:spLocks noGrp="1"/>
          </p:cNvSpPr>
          <p:nvPr>
            <p:ph type="ctrTitle"/>
          </p:nvPr>
        </p:nvSpPr>
        <p:spPr/>
        <p:txBody>
          <a:bodyPr/>
          <a:lstStyle/>
          <a:p>
            <a:r>
              <a:rPr lang="en-US" sz="8000" dirty="0"/>
              <a:t>Summary</a:t>
            </a:r>
          </a:p>
        </p:txBody>
      </p:sp>
      <p:sp>
        <p:nvSpPr>
          <p:cNvPr id="3" name="Subtitle 2">
            <a:extLst>
              <a:ext uri="{FF2B5EF4-FFF2-40B4-BE49-F238E27FC236}">
                <a16:creationId xmlns:a16="http://schemas.microsoft.com/office/drawing/2014/main" id="{8CC588ED-0C82-46B4-9A11-3D457BDFA193}"/>
              </a:ext>
            </a:extLst>
          </p:cNvPr>
          <p:cNvSpPr>
            <a:spLocks noGrp="1"/>
          </p:cNvSpPr>
          <p:nvPr>
            <p:ph type="subTitle" idx="1"/>
          </p:nvPr>
        </p:nvSpPr>
        <p:spPr/>
        <p:txBody>
          <a:bodyPr/>
          <a:lstStyle/>
          <a:p>
            <a:r>
              <a:rPr lang="en-US" dirty="0"/>
              <a:t>Wrapping things up</a:t>
            </a:r>
          </a:p>
        </p:txBody>
      </p:sp>
    </p:spTree>
    <p:extLst>
      <p:ext uri="{BB962C8B-B14F-4D97-AF65-F5344CB8AC3E}">
        <p14:creationId xmlns:p14="http://schemas.microsoft.com/office/powerpoint/2010/main" val="241917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88C45-94B6-4453-B2E6-B5BCDC2DCDF0}"/>
              </a:ext>
            </a:extLst>
          </p:cNvPr>
          <p:cNvSpPr>
            <a:spLocks noGrp="1"/>
          </p:cNvSpPr>
          <p:nvPr>
            <p:ph type="title"/>
          </p:nvPr>
        </p:nvSpPr>
        <p:spPr/>
        <p:txBody>
          <a:bodyPr/>
          <a:lstStyle/>
          <a:p>
            <a:r>
              <a:rPr lang="en-US" dirty="0"/>
              <a:t>Summary</a:t>
            </a:r>
          </a:p>
        </p:txBody>
      </p:sp>
      <p:sp>
        <p:nvSpPr>
          <p:cNvPr id="3" name="Rectangle 2">
            <a:extLst>
              <a:ext uri="{FF2B5EF4-FFF2-40B4-BE49-F238E27FC236}">
                <a16:creationId xmlns:a16="http://schemas.microsoft.com/office/drawing/2014/main" id="{5F41F275-AB8A-412A-B8B3-88F8B990A89E}"/>
              </a:ext>
            </a:extLst>
          </p:cNvPr>
          <p:cNvSpPr/>
          <p:nvPr/>
        </p:nvSpPr>
        <p:spPr>
          <a:xfrm>
            <a:off x="607040" y="1398495"/>
            <a:ext cx="3650636" cy="1716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u="sng" dirty="0">
                <a:latin typeface="Miriam Libre" panose="00000500000000000000" pitchFamily="2" charset="-79"/>
                <a:cs typeface="Miriam Libre" panose="00000500000000000000" pitchFamily="2" charset="-79"/>
              </a:rPr>
              <a:t>Examples of Data Visualization</a:t>
            </a:r>
            <a:endParaRPr lang="en-US" b="1" u="sng" dirty="0">
              <a:latin typeface="Miriam Libre" panose="00000500000000000000" pitchFamily="2" charset="-79"/>
              <a:cs typeface="Miriam Libre" panose="00000500000000000000" pitchFamily="2" charset="-79"/>
            </a:endParaRPr>
          </a:p>
          <a:p>
            <a:pPr algn="ctr"/>
            <a:r>
              <a:rPr lang="en-US" sz="1600" dirty="0">
                <a:latin typeface="Miriam Libre" panose="00000500000000000000" pitchFamily="2" charset="-79"/>
                <a:cs typeface="Miriam Libre" panose="00000500000000000000" pitchFamily="2" charset="-79"/>
              </a:rPr>
              <a:t>Sports </a:t>
            </a:r>
            <a:r>
              <a:rPr lang="en-US" dirty="0">
                <a:latin typeface="Miriam Libre" panose="00000500000000000000" pitchFamily="2" charset="-79"/>
                <a:cs typeface="Miriam Libre" panose="00000500000000000000" pitchFamily="2" charset="-79"/>
              </a:rPr>
              <a:t>(Bobs)</a:t>
            </a:r>
            <a:r>
              <a:rPr lang="en-US" sz="1600" dirty="0">
                <a:latin typeface="Miriam Libre" panose="00000500000000000000" pitchFamily="2" charset="-79"/>
                <a:cs typeface="Miriam Libre" panose="00000500000000000000" pitchFamily="2" charset="-79"/>
              </a:rPr>
              <a:t>, Government </a:t>
            </a:r>
            <a:r>
              <a:rPr lang="en-US" dirty="0">
                <a:latin typeface="Miriam Libre" panose="00000500000000000000" pitchFamily="2" charset="-79"/>
                <a:cs typeface="Miriam Libre" panose="00000500000000000000" pitchFamily="2" charset="-79"/>
              </a:rPr>
              <a:t>(Budget)</a:t>
            </a:r>
            <a:r>
              <a:rPr lang="en-US" sz="1600" dirty="0">
                <a:latin typeface="Miriam Libre" panose="00000500000000000000" pitchFamily="2" charset="-79"/>
                <a:cs typeface="Miriam Libre" panose="00000500000000000000" pitchFamily="2" charset="-79"/>
              </a:rPr>
              <a:t>, Geography </a:t>
            </a:r>
            <a:r>
              <a:rPr lang="en-US" dirty="0">
                <a:latin typeface="Miriam Libre" panose="00000500000000000000" pitchFamily="2" charset="-79"/>
                <a:cs typeface="Miriam Libre" panose="00000500000000000000" pitchFamily="2" charset="-79"/>
              </a:rPr>
              <a:t>(Interstates)</a:t>
            </a:r>
            <a:r>
              <a:rPr lang="en-US" sz="1600" dirty="0">
                <a:latin typeface="Miriam Libre" panose="00000500000000000000" pitchFamily="2" charset="-79"/>
                <a:cs typeface="Miriam Libre" panose="00000500000000000000" pitchFamily="2" charset="-79"/>
              </a:rPr>
              <a:t>, Health </a:t>
            </a:r>
            <a:r>
              <a:rPr lang="en-US" dirty="0">
                <a:latin typeface="Miriam Libre" panose="00000500000000000000" pitchFamily="2" charset="-79"/>
                <a:cs typeface="Miriam Libre" panose="00000500000000000000" pitchFamily="2" charset="-79"/>
              </a:rPr>
              <a:t>(Causes of Mortality, </a:t>
            </a:r>
            <a:r>
              <a:rPr lang="en-US" dirty="0" err="1">
                <a:latin typeface="Miriam Libre" panose="00000500000000000000" pitchFamily="2" charset="-79"/>
                <a:cs typeface="Miriam Libre" panose="00000500000000000000" pitchFamily="2" charset="-79"/>
              </a:rPr>
              <a:t>CoViD</a:t>
            </a:r>
            <a:r>
              <a:rPr lang="en-US" dirty="0">
                <a:latin typeface="Miriam Libre" panose="00000500000000000000" pitchFamily="2" charset="-79"/>
                <a:cs typeface="Miriam Libre" panose="00000500000000000000" pitchFamily="2" charset="-79"/>
              </a:rPr>
              <a:t>)</a:t>
            </a:r>
            <a:endParaRPr lang="en-US" sz="1600" dirty="0">
              <a:latin typeface="Miriam Libre" panose="00000500000000000000" pitchFamily="2" charset="-79"/>
              <a:cs typeface="Miriam Libre" panose="00000500000000000000" pitchFamily="2" charset="-79"/>
            </a:endParaRPr>
          </a:p>
        </p:txBody>
      </p:sp>
      <p:sp>
        <p:nvSpPr>
          <p:cNvPr id="4" name="Rectangle 3">
            <a:extLst>
              <a:ext uri="{FF2B5EF4-FFF2-40B4-BE49-F238E27FC236}">
                <a16:creationId xmlns:a16="http://schemas.microsoft.com/office/drawing/2014/main" id="{F4F82261-A514-46DD-B133-2D8F46A09D1A}"/>
              </a:ext>
            </a:extLst>
          </p:cNvPr>
          <p:cNvSpPr/>
          <p:nvPr/>
        </p:nvSpPr>
        <p:spPr>
          <a:xfrm>
            <a:off x="4343400" y="1398494"/>
            <a:ext cx="4193563" cy="137328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800" b="1" u="sng" dirty="0">
                <a:solidFill>
                  <a:schemeClr val="tx1"/>
                </a:solidFill>
                <a:latin typeface="Miriam Libre" panose="00000500000000000000" pitchFamily="2" charset="-79"/>
                <a:cs typeface="Miriam Libre" panose="00000500000000000000" pitchFamily="2" charset="-79"/>
              </a:rPr>
              <a:t>Why learn Data Visualization?</a:t>
            </a:r>
          </a:p>
          <a:p>
            <a:pPr algn="ctr"/>
            <a:r>
              <a:rPr lang="en-US" sz="1600" dirty="0">
                <a:solidFill>
                  <a:schemeClr val="tx1"/>
                </a:solidFill>
                <a:latin typeface="Miriam Libre" panose="00000500000000000000" pitchFamily="2" charset="-79"/>
                <a:cs typeface="Miriam Libre" panose="00000500000000000000" pitchFamily="2" charset="-79"/>
              </a:rPr>
              <a:t>Tell data-driven stories in a compelling visual way, turn data into information, make decisions based on data</a:t>
            </a:r>
          </a:p>
        </p:txBody>
      </p:sp>
      <p:sp>
        <p:nvSpPr>
          <p:cNvPr id="5" name="Rectangle 4">
            <a:extLst>
              <a:ext uri="{FF2B5EF4-FFF2-40B4-BE49-F238E27FC236}">
                <a16:creationId xmlns:a16="http://schemas.microsoft.com/office/drawing/2014/main" id="{EF825A50-F312-4994-88AA-59DD67253990}"/>
              </a:ext>
            </a:extLst>
          </p:cNvPr>
          <p:cNvSpPr/>
          <p:nvPr/>
        </p:nvSpPr>
        <p:spPr>
          <a:xfrm>
            <a:off x="607038" y="3228975"/>
            <a:ext cx="3964962" cy="129019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800" b="1" u="sng" dirty="0">
                <a:solidFill>
                  <a:schemeClr val="tx1"/>
                </a:solidFill>
                <a:latin typeface="Miriam Libre" panose="00000500000000000000" pitchFamily="2" charset="-79"/>
                <a:cs typeface="Miriam Libre" panose="00000500000000000000" pitchFamily="2" charset="-79"/>
              </a:rPr>
              <a:t>Technologies</a:t>
            </a:r>
          </a:p>
          <a:p>
            <a:pPr algn="ctr"/>
            <a:r>
              <a:rPr lang="en-US" sz="1600" dirty="0">
                <a:solidFill>
                  <a:schemeClr val="tx1"/>
                </a:solidFill>
                <a:latin typeface="Miriam Libre" panose="00000500000000000000" pitchFamily="2" charset="-79"/>
                <a:cs typeface="Miriam Libre" panose="00000500000000000000" pitchFamily="2" charset="-79"/>
              </a:rPr>
              <a:t>Spreadsheet Graphing </a:t>
            </a:r>
            <a:r>
              <a:rPr lang="en-US" dirty="0">
                <a:solidFill>
                  <a:schemeClr val="tx1"/>
                </a:solidFill>
                <a:latin typeface="Miriam Libre" panose="00000500000000000000" pitchFamily="2" charset="-79"/>
                <a:cs typeface="Miriam Libre" panose="00000500000000000000" pitchFamily="2" charset="-79"/>
              </a:rPr>
              <a:t>(Google Sheets, Microsoft Excel)</a:t>
            </a:r>
            <a:r>
              <a:rPr lang="en-US" sz="1600" dirty="0">
                <a:solidFill>
                  <a:schemeClr val="tx1"/>
                </a:solidFill>
                <a:latin typeface="Miriam Libre" panose="00000500000000000000" pitchFamily="2" charset="-79"/>
                <a:cs typeface="Miriam Libre" panose="00000500000000000000" pitchFamily="2" charset="-79"/>
              </a:rPr>
              <a:t>, R, Python, </a:t>
            </a:r>
            <a:r>
              <a:rPr lang="en-US" sz="1600" dirty="0" err="1">
                <a:solidFill>
                  <a:schemeClr val="tx1"/>
                </a:solidFill>
                <a:latin typeface="Miriam Libre" panose="00000500000000000000" pitchFamily="2" charset="-79"/>
                <a:cs typeface="Miriam Libre" panose="00000500000000000000" pitchFamily="2" charset="-79"/>
              </a:rPr>
              <a:t>ggplot</a:t>
            </a:r>
            <a:endParaRPr lang="en-US" sz="1600" dirty="0">
              <a:solidFill>
                <a:schemeClr val="tx1"/>
              </a:solidFill>
              <a:latin typeface="Miriam Libre" panose="00000500000000000000" pitchFamily="2" charset="-79"/>
              <a:cs typeface="Miriam Libre" panose="00000500000000000000" pitchFamily="2" charset="-79"/>
            </a:endParaRPr>
          </a:p>
        </p:txBody>
      </p:sp>
      <p:sp>
        <p:nvSpPr>
          <p:cNvPr id="6" name="Rectangle 5">
            <a:extLst>
              <a:ext uri="{FF2B5EF4-FFF2-40B4-BE49-F238E27FC236}">
                <a16:creationId xmlns:a16="http://schemas.microsoft.com/office/drawing/2014/main" id="{387BDFF8-AA6F-4E1E-9717-A76B52A38CE0}"/>
              </a:ext>
            </a:extLst>
          </p:cNvPr>
          <p:cNvSpPr/>
          <p:nvPr/>
        </p:nvSpPr>
        <p:spPr>
          <a:xfrm>
            <a:off x="4659087" y="2876550"/>
            <a:ext cx="3877875" cy="164262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800" b="1" u="sng" dirty="0">
                <a:latin typeface="Miriam Libre" panose="00000500000000000000" pitchFamily="2" charset="-79"/>
                <a:cs typeface="Miriam Libre" panose="00000500000000000000" pitchFamily="2" charset="-79"/>
              </a:rPr>
              <a:t>Types of Data + Charts</a:t>
            </a:r>
          </a:p>
          <a:p>
            <a:pPr algn="ctr"/>
            <a:r>
              <a:rPr lang="en-US" sz="1600" dirty="0">
                <a:latin typeface="Miriam Libre" panose="00000500000000000000" pitchFamily="2" charset="-79"/>
                <a:cs typeface="Miriam Libre" panose="00000500000000000000" pitchFamily="2" charset="-79"/>
              </a:rPr>
              <a:t>Numerical versus Categorical data, Bar charts, Line charts, Scatter plots, Box plots, Histograms, Pie charts, Bubble charts, Heatmaps</a:t>
            </a:r>
          </a:p>
        </p:txBody>
      </p:sp>
    </p:spTree>
    <p:extLst>
      <p:ext uri="{BB962C8B-B14F-4D97-AF65-F5344CB8AC3E}">
        <p14:creationId xmlns:p14="http://schemas.microsoft.com/office/powerpoint/2010/main" val="27817486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up)">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0" end="0"/>
                                            </p:txEl>
                                          </p:spTgt>
                                        </p:tgtEl>
                                        <p:attrNameLst>
                                          <p:attrName>style.visibility</p:attrName>
                                        </p:attrNameLst>
                                      </p:cBhvr>
                                      <p:to>
                                        <p:strVal val="visible"/>
                                      </p:to>
                                    </p:set>
                                    <p:animEffect transition="in" filter="fade">
                                      <p:cBhvr>
                                        <p:cTn id="20" dur="500"/>
                                        <p:tgtEl>
                                          <p:spTgt spid="4">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animEffect transition="in" filter="wipe(up)">
                                      <p:cBhvr>
                                        <p:cTn id="25" dur="500"/>
                                        <p:tgtEl>
                                          <p:spTgt spid="4">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par>
                                <p:cTn id="31" presetID="10" presetClass="entr" presetSubtype="0" fill="hold" nodeType="withEffect">
                                  <p:stCondLst>
                                    <p:cond delay="0"/>
                                  </p:stCondLst>
                                  <p:childTnLst>
                                    <p:set>
                                      <p:cBhvr>
                                        <p:cTn id="32" dur="1" fill="hold">
                                          <p:stCondLst>
                                            <p:cond delay="0"/>
                                          </p:stCondLst>
                                        </p:cTn>
                                        <p:tgtEl>
                                          <p:spTgt spid="5">
                                            <p:txEl>
                                              <p:pRg st="0" end="0"/>
                                            </p:txEl>
                                          </p:spTgt>
                                        </p:tgtEl>
                                        <p:attrNameLst>
                                          <p:attrName>style.visibility</p:attrName>
                                        </p:attrNameLst>
                                      </p:cBhvr>
                                      <p:to>
                                        <p:strVal val="visible"/>
                                      </p:to>
                                    </p:set>
                                    <p:animEffect transition="in" filter="fade">
                                      <p:cBhvr>
                                        <p:cTn id="33" dur="500"/>
                                        <p:tgtEl>
                                          <p:spTgt spid="5">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nodeType="clickEffect">
                                  <p:stCondLst>
                                    <p:cond delay="0"/>
                                  </p:stCondLst>
                                  <p:childTnLst>
                                    <p:set>
                                      <p:cBhvr>
                                        <p:cTn id="37" dur="1" fill="hold">
                                          <p:stCondLst>
                                            <p:cond delay="0"/>
                                          </p:stCondLst>
                                        </p:cTn>
                                        <p:tgtEl>
                                          <p:spTgt spid="5">
                                            <p:txEl>
                                              <p:pRg st="1" end="1"/>
                                            </p:txEl>
                                          </p:spTgt>
                                        </p:tgtEl>
                                        <p:attrNameLst>
                                          <p:attrName>style.visibility</p:attrName>
                                        </p:attrNameLst>
                                      </p:cBhvr>
                                      <p:to>
                                        <p:strVal val="visible"/>
                                      </p:to>
                                    </p:set>
                                    <p:animEffect transition="in" filter="wipe(up)">
                                      <p:cBhvr>
                                        <p:cTn id="38" dur="500"/>
                                        <p:tgtEl>
                                          <p:spTgt spid="5">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6">
                                            <p:txEl>
                                              <p:pRg st="1" end="1"/>
                                            </p:txEl>
                                          </p:spTgt>
                                        </p:tgtEl>
                                        <p:attrNameLst>
                                          <p:attrName>style.visibility</p:attrName>
                                        </p:attrNameLst>
                                      </p:cBhvr>
                                      <p:to>
                                        <p:strVal val="visible"/>
                                      </p:to>
                                    </p:set>
                                    <p:animEffect transition="in" filter="wipe(up)">
                                      <p:cBhvr>
                                        <p:cTn id="48"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02"/>
        <p:cNvGrpSpPr/>
        <p:nvPr/>
      </p:nvGrpSpPr>
      <p:grpSpPr>
        <a:xfrm>
          <a:off x="0" y="0"/>
          <a:ext cx="0" cy="0"/>
          <a:chOff x="0" y="0"/>
          <a:chExt cx="0" cy="0"/>
        </a:xfrm>
      </p:grpSpPr>
      <p:sp>
        <p:nvSpPr>
          <p:cNvPr id="1503" name="Google Shape;1503;p54"/>
          <p:cNvSpPr txBox="1">
            <a:spLocks noGrp="1"/>
          </p:cNvSpPr>
          <p:nvPr>
            <p:ph type="subTitle" idx="1"/>
          </p:nvPr>
        </p:nvSpPr>
        <p:spPr>
          <a:xfrm>
            <a:off x="693494" y="2122164"/>
            <a:ext cx="7171671" cy="41829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WHAT QUESTIONS DO YOU HAVE?</a:t>
            </a:r>
            <a:endParaRPr sz="2400" dirty="0"/>
          </a:p>
        </p:txBody>
      </p:sp>
      <p:sp>
        <p:nvSpPr>
          <p:cNvPr id="1504" name="Google Shape;1504;p54"/>
          <p:cNvSpPr txBox="1">
            <a:spLocks noGrp="1"/>
          </p:cNvSpPr>
          <p:nvPr>
            <p:ph type="ctrTitle"/>
          </p:nvPr>
        </p:nvSpPr>
        <p:spPr>
          <a:xfrm>
            <a:off x="693494" y="1305339"/>
            <a:ext cx="6601723" cy="8568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dirty="0"/>
              <a:t>THANK YOU!</a:t>
            </a:r>
            <a:endParaRPr sz="4800" dirty="0"/>
          </a:p>
        </p:txBody>
      </p:sp>
      <p:sp>
        <p:nvSpPr>
          <p:cNvPr id="1542" name="Google Shape;1542;p54"/>
          <p:cNvSpPr/>
          <p:nvPr/>
        </p:nvSpPr>
        <p:spPr>
          <a:xfrm>
            <a:off x="57005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4"/>
          <p:cNvSpPr/>
          <p:nvPr/>
        </p:nvSpPr>
        <p:spPr>
          <a:xfrm>
            <a:off x="490150" y="3665400"/>
            <a:ext cx="939600" cy="939600"/>
          </a:xfrm>
          <a:prstGeom prst="snip1Rect">
            <a:avLst>
              <a:gd name="adj" fmla="val 11329"/>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4"/>
          <p:cNvSpPr/>
          <p:nvPr/>
        </p:nvSpPr>
        <p:spPr>
          <a:xfrm>
            <a:off x="1708675"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4"/>
          <p:cNvSpPr/>
          <p:nvPr/>
        </p:nvSpPr>
        <p:spPr>
          <a:xfrm>
            <a:off x="1628775" y="3665400"/>
            <a:ext cx="939600" cy="939600"/>
          </a:xfrm>
          <a:prstGeom prst="snip1Rect">
            <a:avLst>
              <a:gd name="adj" fmla="val 11329"/>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4"/>
          <p:cNvSpPr/>
          <p:nvPr/>
        </p:nvSpPr>
        <p:spPr>
          <a:xfrm>
            <a:off x="2847300" y="3746300"/>
            <a:ext cx="939600" cy="939600"/>
          </a:xfrm>
          <a:prstGeom prst="snip1Rect">
            <a:avLst>
              <a:gd name="adj" fmla="val 11329"/>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4"/>
          <p:cNvSpPr/>
          <p:nvPr/>
        </p:nvSpPr>
        <p:spPr>
          <a:xfrm>
            <a:off x="2767400" y="3665400"/>
            <a:ext cx="939600" cy="939600"/>
          </a:xfrm>
          <a:prstGeom prst="snip1Rect">
            <a:avLst>
              <a:gd name="adj" fmla="val 11329"/>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2"/>
          <p:cNvSpPr/>
          <p:nvPr/>
        </p:nvSpPr>
        <p:spPr>
          <a:xfrm>
            <a:off x="4260574" y="3856383"/>
            <a:ext cx="4187687" cy="55659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FC162DF-E70C-4293-A588-8D44EA751C74}"/>
              </a:ext>
            </a:extLst>
          </p:cNvPr>
          <p:cNvSpPr txBox="1"/>
          <p:nvPr/>
        </p:nvSpPr>
        <p:spPr>
          <a:xfrm>
            <a:off x="575725" y="1563034"/>
            <a:ext cx="3705329" cy="584775"/>
          </a:xfrm>
          <a:prstGeom prst="rect">
            <a:avLst/>
          </a:prstGeom>
          <a:noFill/>
        </p:spPr>
        <p:txBody>
          <a:bodyPr wrap="square">
            <a:spAutoFit/>
          </a:bodyPr>
          <a:lstStyle/>
          <a:p>
            <a:r>
              <a:rPr lang="en-US" sz="1600" dirty="0">
                <a:latin typeface="Miriam Libre" panose="00000500000000000000" pitchFamily="2" charset="-79"/>
                <a:cs typeface="Miriam Libre" panose="00000500000000000000" pitchFamily="2" charset="-79"/>
                <a:hlinkClick r:id="rId3"/>
              </a:rPr>
              <a:t>https://obamawhitehouse.archives.gov/interactive-budget</a:t>
            </a:r>
            <a:endParaRPr lang="en-US" sz="1600" dirty="0">
              <a:latin typeface="Miriam Libre" panose="00000500000000000000" pitchFamily="2" charset="-79"/>
              <a:cs typeface="Miriam Libre" panose="00000500000000000000" pitchFamily="2" charset="-79"/>
            </a:endParaRPr>
          </a:p>
        </p:txBody>
      </p:sp>
      <p:pic>
        <p:nvPicPr>
          <p:cNvPr id="7" name="Picture 6">
            <a:extLst>
              <a:ext uri="{FF2B5EF4-FFF2-40B4-BE49-F238E27FC236}">
                <a16:creationId xmlns:a16="http://schemas.microsoft.com/office/drawing/2014/main" id="{2C523948-10F3-43B1-AD30-3DEC918A4025}"/>
              </a:ext>
            </a:extLst>
          </p:cNvPr>
          <p:cNvPicPr>
            <a:picLocks noChangeAspect="1"/>
          </p:cNvPicPr>
          <p:nvPr/>
        </p:nvPicPr>
        <p:blipFill>
          <a:blip r:embed="rId4"/>
          <a:stretch>
            <a:fillRect/>
          </a:stretch>
        </p:blipFill>
        <p:spPr>
          <a:xfrm>
            <a:off x="856255" y="2214313"/>
            <a:ext cx="3144268" cy="2365383"/>
          </a:xfrm>
          <a:prstGeom prst="rect">
            <a:avLst/>
          </a:prstGeom>
        </p:spPr>
      </p:pic>
      <p:sp>
        <p:nvSpPr>
          <p:cNvPr id="9" name="TextBox 8">
            <a:extLst>
              <a:ext uri="{FF2B5EF4-FFF2-40B4-BE49-F238E27FC236}">
                <a16:creationId xmlns:a16="http://schemas.microsoft.com/office/drawing/2014/main" id="{64E919C0-4449-4A9A-A6B7-5920C75B7B4B}"/>
              </a:ext>
            </a:extLst>
          </p:cNvPr>
          <p:cNvSpPr txBox="1"/>
          <p:nvPr/>
        </p:nvSpPr>
        <p:spPr>
          <a:xfrm>
            <a:off x="4862948" y="1686144"/>
            <a:ext cx="4572000" cy="338554"/>
          </a:xfrm>
          <a:prstGeom prst="rect">
            <a:avLst/>
          </a:prstGeom>
          <a:noFill/>
        </p:spPr>
        <p:txBody>
          <a:bodyPr wrap="square">
            <a:spAutoFit/>
          </a:bodyPr>
          <a:lstStyle/>
          <a:p>
            <a:r>
              <a:rPr lang="en-US" sz="1600" dirty="0">
                <a:latin typeface="Miriam Libre" panose="00000500000000000000" pitchFamily="2" charset="-79"/>
                <a:cs typeface="Miriam Libre" panose="00000500000000000000" pitchFamily="2" charset="-79"/>
                <a:hlinkClick r:id="rId5"/>
              </a:rPr>
              <a:t>https://interstate-map.com/</a:t>
            </a:r>
            <a:r>
              <a:rPr lang="en-US" sz="1600" dirty="0">
                <a:latin typeface="Miriam Libre" panose="00000500000000000000" pitchFamily="2" charset="-79"/>
                <a:cs typeface="Miriam Libre" panose="00000500000000000000" pitchFamily="2" charset="-79"/>
              </a:rPr>
              <a:t> </a:t>
            </a:r>
          </a:p>
        </p:txBody>
      </p:sp>
      <p:pic>
        <p:nvPicPr>
          <p:cNvPr id="11" name="Picture 10">
            <a:extLst>
              <a:ext uri="{FF2B5EF4-FFF2-40B4-BE49-F238E27FC236}">
                <a16:creationId xmlns:a16="http://schemas.microsoft.com/office/drawing/2014/main" id="{7CB70590-DF52-4AAD-8C0D-1BE5CD93BDCF}"/>
              </a:ext>
            </a:extLst>
          </p:cNvPr>
          <p:cNvPicPr>
            <a:picLocks noChangeAspect="1"/>
          </p:cNvPicPr>
          <p:nvPr/>
        </p:nvPicPr>
        <p:blipFill>
          <a:blip r:embed="rId6"/>
          <a:stretch>
            <a:fillRect/>
          </a:stretch>
        </p:blipFill>
        <p:spPr>
          <a:xfrm>
            <a:off x="5215298" y="2147809"/>
            <a:ext cx="3072447" cy="2168421"/>
          </a:xfrm>
          <a:prstGeom prst="rect">
            <a:avLst/>
          </a:prstGeom>
        </p:spPr>
      </p:pic>
      <p:sp>
        <p:nvSpPr>
          <p:cNvPr id="15" name="TextBox 14">
            <a:extLst>
              <a:ext uri="{FF2B5EF4-FFF2-40B4-BE49-F238E27FC236}">
                <a16:creationId xmlns:a16="http://schemas.microsoft.com/office/drawing/2014/main" id="{98FAF649-CFB0-42AA-9B60-0A2F1E59A7CC}"/>
              </a:ext>
            </a:extLst>
          </p:cNvPr>
          <p:cNvSpPr txBox="1"/>
          <p:nvPr/>
        </p:nvSpPr>
        <p:spPr>
          <a:xfrm>
            <a:off x="663979" y="494128"/>
            <a:ext cx="7151024" cy="523220"/>
          </a:xfrm>
          <a:prstGeom prst="rect">
            <a:avLst/>
          </a:prstGeom>
          <a:noFill/>
        </p:spPr>
        <p:txBody>
          <a:bodyPr wrap="square">
            <a:spAutoFit/>
          </a:bodyPr>
          <a:lstStyle/>
          <a:p>
            <a:r>
              <a:rPr kumimoji="0" lang="en" sz="2800" b="1" i="0" u="none" strike="noStrike" kern="0" cap="none" spc="0" normalizeH="0" baseline="0" noProof="0" dirty="0">
                <a:ln>
                  <a:noFill/>
                </a:ln>
                <a:solidFill>
                  <a:srgbClr val="000000"/>
                </a:solidFill>
                <a:effectLst/>
                <a:uLnTx/>
                <a:uFillTx/>
                <a:latin typeface="Krona One"/>
                <a:sym typeface="Krona One"/>
              </a:rPr>
              <a:t>How can data be visualized?</a:t>
            </a:r>
            <a:endParaRPr lang="en-US" dirty="0"/>
          </a:p>
        </p:txBody>
      </p:sp>
    </p:spTree>
    <p:extLst>
      <p:ext uri="{BB962C8B-B14F-4D97-AF65-F5344CB8AC3E}">
        <p14:creationId xmlns:p14="http://schemas.microsoft.com/office/powerpoint/2010/main" val="3092210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9E5D9-01C0-4820-80F9-DFAED95F60FE}"/>
              </a:ext>
            </a:extLst>
          </p:cNvPr>
          <p:cNvSpPr>
            <a:spLocks noGrp="1"/>
          </p:cNvSpPr>
          <p:nvPr>
            <p:ph type="ctrTitle"/>
          </p:nvPr>
        </p:nvSpPr>
        <p:spPr/>
        <p:txBody>
          <a:bodyPr/>
          <a:lstStyle/>
          <a:p>
            <a:r>
              <a:rPr lang="en-US" sz="4800" dirty="0"/>
              <a:t>The Importance of Data Visualization</a:t>
            </a:r>
          </a:p>
        </p:txBody>
      </p:sp>
      <p:sp>
        <p:nvSpPr>
          <p:cNvPr id="3" name="Subtitle 2">
            <a:extLst>
              <a:ext uri="{FF2B5EF4-FFF2-40B4-BE49-F238E27FC236}">
                <a16:creationId xmlns:a16="http://schemas.microsoft.com/office/drawing/2014/main" id="{E1D8D2E9-A822-43EB-850F-A11922864B82}"/>
              </a:ext>
            </a:extLst>
          </p:cNvPr>
          <p:cNvSpPr>
            <a:spLocks noGrp="1"/>
          </p:cNvSpPr>
          <p:nvPr>
            <p:ph type="subTitle" idx="1"/>
          </p:nvPr>
        </p:nvSpPr>
        <p:spPr/>
        <p:txBody>
          <a:bodyPr/>
          <a:lstStyle/>
          <a:p>
            <a:r>
              <a:rPr lang="en-US" dirty="0"/>
              <a:t>Why does it matter?</a:t>
            </a:r>
          </a:p>
        </p:txBody>
      </p:sp>
    </p:spTree>
    <p:extLst>
      <p:ext uri="{BB962C8B-B14F-4D97-AF65-F5344CB8AC3E}">
        <p14:creationId xmlns:p14="http://schemas.microsoft.com/office/powerpoint/2010/main" val="17136098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211E-CDEE-41CC-B529-224AAE5ED0CC}"/>
              </a:ext>
            </a:extLst>
          </p:cNvPr>
          <p:cNvSpPr>
            <a:spLocks noGrp="1"/>
          </p:cNvSpPr>
          <p:nvPr>
            <p:ph type="title"/>
          </p:nvPr>
        </p:nvSpPr>
        <p:spPr>
          <a:xfrm>
            <a:off x="720000" y="401916"/>
            <a:ext cx="7704000" cy="572700"/>
          </a:xfrm>
        </p:spPr>
        <p:txBody>
          <a:bodyPr/>
          <a:lstStyle/>
          <a:p>
            <a:r>
              <a:rPr lang="en-US" dirty="0"/>
              <a:t>Why should data be visualized?</a:t>
            </a:r>
          </a:p>
        </p:txBody>
      </p:sp>
      <p:pic>
        <p:nvPicPr>
          <p:cNvPr id="7" name="Picture 6">
            <a:extLst>
              <a:ext uri="{FF2B5EF4-FFF2-40B4-BE49-F238E27FC236}">
                <a16:creationId xmlns:a16="http://schemas.microsoft.com/office/drawing/2014/main" id="{B45061AB-15BC-44AE-8309-76281537D970}"/>
              </a:ext>
            </a:extLst>
          </p:cNvPr>
          <p:cNvPicPr>
            <a:picLocks noChangeAspect="1"/>
          </p:cNvPicPr>
          <p:nvPr/>
        </p:nvPicPr>
        <p:blipFill>
          <a:blip r:embed="rId3"/>
          <a:stretch>
            <a:fillRect/>
          </a:stretch>
        </p:blipFill>
        <p:spPr>
          <a:xfrm>
            <a:off x="720000" y="1408673"/>
            <a:ext cx="4202368" cy="3136309"/>
          </a:xfrm>
          <a:prstGeom prst="rect">
            <a:avLst/>
          </a:prstGeom>
        </p:spPr>
      </p:pic>
      <p:pic>
        <p:nvPicPr>
          <p:cNvPr id="9" name="Picture 8">
            <a:extLst>
              <a:ext uri="{FF2B5EF4-FFF2-40B4-BE49-F238E27FC236}">
                <a16:creationId xmlns:a16="http://schemas.microsoft.com/office/drawing/2014/main" id="{149CF600-0494-47C2-97FA-19CF89DD16AE}"/>
              </a:ext>
            </a:extLst>
          </p:cNvPr>
          <p:cNvPicPr>
            <a:picLocks noChangeAspect="1"/>
          </p:cNvPicPr>
          <p:nvPr/>
        </p:nvPicPr>
        <p:blipFill>
          <a:blip r:embed="rId4"/>
          <a:stretch>
            <a:fillRect/>
          </a:stretch>
        </p:blipFill>
        <p:spPr>
          <a:xfrm>
            <a:off x="5000390" y="1803220"/>
            <a:ext cx="3570563" cy="2652014"/>
          </a:xfrm>
          <a:prstGeom prst="rect">
            <a:avLst/>
          </a:prstGeom>
        </p:spPr>
      </p:pic>
      <p:cxnSp>
        <p:nvCxnSpPr>
          <p:cNvPr id="14" name="Connector: Elbow 13">
            <a:extLst>
              <a:ext uri="{FF2B5EF4-FFF2-40B4-BE49-F238E27FC236}">
                <a16:creationId xmlns:a16="http://schemas.microsoft.com/office/drawing/2014/main" id="{B89132F4-80E0-4838-8C95-E05D3A3C9DCD}"/>
              </a:ext>
            </a:extLst>
          </p:cNvPr>
          <p:cNvCxnSpPr>
            <a:cxnSpLocks/>
            <a:endCxn id="9" idx="0"/>
          </p:cNvCxnSpPr>
          <p:nvPr/>
        </p:nvCxnSpPr>
        <p:spPr>
          <a:xfrm>
            <a:off x="4922368" y="1488141"/>
            <a:ext cx="1863304" cy="315079"/>
          </a:xfrm>
          <a:prstGeom prst="bentConnector2">
            <a:avLst/>
          </a:prstGeom>
          <a:ln w="38100">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3893376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500"/>
                                        <p:tgtEl>
                                          <p:spTgt spid="14"/>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1782E-CE1B-4026-B8D9-839E99952A1C}"/>
              </a:ext>
            </a:extLst>
          </p:cNvPr>
          <p:cNvSpPr>
            <a:spLocks noGrp="1"/>
          </p:cNvSpPr>
          <p:nvPr>
            <p:ph type="title"/>
          </p:nvPr>
        </p:nvSpPr>
        <p:spPr/>
        <p:txBody>
          <a:bodyPr/>
          <a:lstStyle/>
          <a:p>
            <a:r>
              <a:rPr lang="en-US" dirty="0"/>
              <a:t>Historical Example: Mortality</a:t>
            </a:r>
          </a:p>
        </p:txBody>
      </p:sp>
      <p:pic>
        <p:nvPicPr>
          <p:cNvPr id="11266" name="Picture 2">
            <a:extLst>
              <a:ext uri="{FF2B5EF4-FFF2-40B4-BE49-F238E27FC236}">
                <a16:creationId xmlns:a16="http://schemas.microsoft.com/office/drawing/2014/main" id="{B0C4BC6B-197B-490C-8FCB-8D834AFCA13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657" r="6206"/>
          <a:stretch/>
        </p:blipFill>
        <p:spPr bwMode="auto">
          <a:xfrm>
            <a:off x="504088" y="1300340"/>
            <a:ext cx="5371140" cy="33709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91ECDFF-18BF-472E-BE41-B97588D071A2}"/>
              </a:ext>
            </a:extLst>
          </p:cNvPr>
          <p:cNvSpPr txBox="1"/>
          <p:nvPr/>
        </p:nvSpPr>
        <p:spPr>
          <a:xfrm>
            <a:off x="5875228" y="1300340"/>
            <a:ext cx="2757000" cy="3354765"/>
          </a:xfrm>
          <a:prstGeom prst="rect">
            <a:avLst/>
          </a:prstGeom>
          <a:noFill/>
        </p:spPr>
        <p:txBody>
          <a:bodyPr wrap="square" rtlCol="0">
            <a:spAutoFit/>
          </a:bodyPr>
          <a:lstStyle/>
          <a:p>
            <a:r>
              <a:rPr lang="en-US" u="sng" dirty="0">
                <a:latin typeface="Miriam Libre" panose="00000500000000000000" pitchFamily="2" charset="-79"/>
                <a:cs typeface="Miriam Libre" panose="00000500000000000000" pitchFamily="2" charset="-79"/>
              </a:rPr>
              <a:t>Florence Nightingale</a:t>
            </a:r>
            <a:endParaRPr lang="en-US" dirty="0">
              <a:latin typeface="Miriam Libre" panose="00000500000000000000" pitchFamily="2" charset="-79"/>
              <a:cs typeface="Miriam Libre" panose="00000500000000000000" pitchFamily="2" charset="-79"/>
            </a:endParaRPr>
          </a:p>
          <a:p>
            <a:r>
              <a:rPr lang="en-US" i="1" dirty="0">
                <a:latin typeface="Miriam Libre" panose="00000500000000000000" pitchFamily="2" charset="-79"/>
                <a:cs typeface="Miriam Libre" panose="00000500000000000000" pitchFamily="2" charset="-79"/>
              </a:rPr>
              <a:t>English social reformer and statistician in the 1800s</a:t>
            </a:r>
          </a:p>
          <a:p>
            <a:endParaRPr lang="en-US" sz="2000" i="1" dirty="0">
              <a:latin typeface="Miriam Libre" panose="00000500000000000000" pitchFamily="2" charset="-79"/>
              <a:cs typeface="Miriam Libre" panose="00000500000000000000" pitchFamily="2" charset="-79"/>
            </a:endParaRPr>
          </a:p>
          <a:p>
            <a:r>
              <a:rPr lang="en-US" b="1" dirty="0">
                <a:latin typeface="Miriam Libre" panose="00000500000000000000" pitchFamily="2" charset="-79"/>
                <a:cs typeface="Miriam Libre" panose="00000500000000000000" pitchFamily="2" charset="-79"/>
              </a:rPr>
              <a:t>Chart</a:t>
            </a:r>
            <a:r>
              <a:rPr lang="en-US" dirty="0">
                <a:latin typeface="Miriam Libre" panose="00000500000000000000" pitchFamily="2" charset="-79"/>
                <a:cs typeface="Miriam Libre" panose="00000500000000000000" pitchFamily="2" charset="-79"/>
              </a:rPr>
              <a:t>: Preventable causes of mortality in the army are shown in </a:t>
            </a:r>
            <a:r>
              <a:rPr lang="en-US" b="1" dirty="0">
                <a:solidFill>
                  <a:srgbClr val="A7B9C0"/>
                </a:solidFill>
                <a:latin typeface="Miriam Libre" panose="00000500000000000000" pitchFamily="2" charset="-79"/>
                <a:cs typeface="Miriam Libre" panose="00000500000000000000" pitchFamily="2" charset="-79"/>
              </a:rPr>
              <a:t>light blue</a:t>
            </a:r>
          </a:p>
          <a:p>
            <a:endParaRPr lang="en-US" sz="2000" dirty="0">
              <a:latin typeface="Miriam Libre" panose="00000500000000000000" pitchFamily="2" charset="-79"/>
              <a:cs typeface="Miriam Libre" panose="00000500000000000000" pitchFamily="2" charset="-79"/>
            </a:endParaRPr>
          </a:p>
          <a:p>
            <a:r>
              <a:rPr lang="en-US" b="1" dirty="0">
                <a:latin typeface="Miriam Libre" panose="00000500000000000000" pitchFamily="2" charset="-79"/>
                <a:cs typeface="Miriam Libre" panose="00000500000000000000" pitchFamily="2" charset="-79"/>
              </a:rPr>
              <a:t>Goal</a:t>
            </a:r>
            <a:r>
              <a:rPr lang="en-US" dirty="0">
                <a:latin typeface="Miriam Libre" panose="00000500000000000000" pitchFamily="2" charset="-79"/>
                <a:cs typeface="Miriam Libre" panose="00000500000000000000" pitchFamily="2" charset="-79"/>
              </a:rPr>
              <a:t>: Show the importance of sanitation in army hospitals</a:t>
            </a:r>
          </a:p>
          <a:p>
            <a:endParaRPr lang="en-US" sz="2000" dirty="0">
              <a:latin typeface="Miriam Libre" panose="00000500000000000000" pitchFamily="2" charset="-79"/>
              <a:cs typeface="Miriam Libre" panose="00000500000000000000" pitchFamily="2" charset="-79"/>
            </a:endParaRPr>
          </a:p>
          <a:p>
            <a:r>
              <a:rPr lang="en-US" b="1" dirty="0">
                <a:latin typeface="Miriam Libre" panose="00000500000000000000" pitchFamily="2" charset="-79"/>
                <a:cs typeface="Miriam Libre" panose="00000500000000000000" pitchFamily="2" charset="-79"/>
              </a:rPr>
              <a:t>Effect</a:t>
            </a:r>
            <a:r>
              <a:rPr lang="en-US" dirty="0">
                <a:latin typeface="Miriam Libre" panose="00000500000000000000" pitchFamily="2" charset="-79"/>
                <a:cs typeface="Miriam Libre" panose="00000500000000000000" pitchFamily="2" charset="-79"/>
              </a:rPr>
              <a:t>: Following sanitary reforms, mortality rate dropped by over a factor of 3</a:t>
            </a:r>
          </a:p>
        </p:txBody>
      </p:sp>
    </p:spTree>
    <p:extLst>
      <p:ext uri="{BB962C8B-B14F-4D97-AF65-F5344CB8AC3E}">
        <p14:creationId xmlns:p14="http://schemas.microsoft.com/office/powerpoint/2010/main" val="4795642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anim calcmode="lin" valueType="num">
                                      <p:cBhvr>
                                        <p:cTn id="8"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anim calcmode="lin" valueType="num">
                                      <p:cBhvr>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anim calcmode="lin" valueType="num">
                                      <p:cBhvr>
                                        <p:cTn id="20"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1" dur="5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6">
                                            <p:txEl>
                                              <p:pRg st="5" end="5"/>
                                            </p:txEl>
                                          </p:spTgt>
                                        </p:tgtEl>
                                        <p:attrNameLst>
                                          <p:attrName>style.visibility</p:attrName>
                                        </p:attrNameLst>
                                      </p:cBhvr>
                                      <p:to>
                                        <p:strVal val="visible"/>
                                      </p:to>
                                    </p:set>
                                    <p:animEffect transition="in" filter="fade">
                                      <p:cBhvr>
                                        <p:cTn id="26" dur="500"/>
                                        <p:tgtEl>
                                          <p:spTgt spid="6">
                                            <p:txEl>
                                              <p:pRg st="5" end="5"/>
                                            </p:txEl>
                                          </p:spTgt>
                                        </p:tgtEl>
                                      </p:cBhvr>
                                    </p:animEffect>
                                    <p:anim calcmode="lin" valueType="num">
                                      <p:cBhvr>
                                        <p:cTn id="27"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28" dur="5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6">
                                            <p:txEl>
                                              <p:pRg st="7" end="7"/>
                                            </p:txEl>
                                          </p:spTgt>
                                        </p:tgtEl>
                                        <p:attrNameLst>
                                          <p:attrName>style.visibility</p:attrName>
                                        </p:attrNameLst>
                                      </p:cBhvr>
                                      <p:to>
                                        <p:strVal val="visible"/>
                                      </p:to>
                                    </p:set>
                                    <p:animEffect transition="in" filter="fade">
                                      <p:cBhvr>
                                        <p:cTn id="33" dur="500"/>
                                        <p:tgtEl>
                                          <p:spTgt spid="6">
                                            <p:txEl>
                                              <p:pRg st="7" end="7"/>
                                            </p:txEl>
                                          </p:spTgt>
                                        </p:tgtEl>
                                      </p:cBhvr>
                                    </p:animEffect>
                                    <p:anim calcmode="lin" valueType="num">
                                      <p:cBhvr>
                                        <p:cTn id="34"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35" dur="5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0D4E1D6-5AA0-4A56-BFF7-80510970365D}"/>
              </a:ext>
            </a:extLst>
          </p:cNvPr>
          <p:cNvSpPr txBox="1"/>
          <p:nvPr/>
        </p:nvSpPr>
        <p:spPr>
          <a:xfrm>
            <a:off x="660902" y="473561"/>
            <a:ext cx="7641125" cy="523220"/>
          </a:xfrm>
          <a:prstGeom prst="rect">
            <a:avLst/>
          </a:prstGeom>
          <a:noFill/>
        </p:spPr>
        <p:txBody>
          <a:bodyPr wrap="square">
            <a:spAutoFit/>
          </a:bodyPr>
          <a:lstStyle/>
          <a:p>
            <a:r>
              <a:rPr kumimoji="0" lang="en-US" sz="2800" b="1" i="0" u="none" strike="noStrike" kern="0" cap="none" spc="0" normalizeH="0" baseline="0" noProof="0" dirty="0">
                <a:ln>
                  <a:noFill/>
                </a:ln>
                <a:solidFill>
                  <a:srgbClr val="000000"/>
                </a:solidFill>
                <a:effectLst/>
                <a:uLnTx/>
                <a:uFillTx/>
                <a:latin typeface="Krona One"/>
                <a:sym typeface="Krona One"/>
              </a:rPr>
              <a:t>Recent History: Data Explosion</a:t>
            </a:r>
            <a:endParaRPr lang="en-US" dirty="0"/>
          </a:p>
        </p:txBody>
      </p:sp>
      <p:sp>
        <p:nvSpPr>
          <p:cNvPr id="13" name="Oval 12">
            <a:extLst>
              <a:ext uri="{FF2B5EF4-FFF2-40B4-BE49-F238E27FC236}">
                <a16:creationId xmlns:a16="http://schemas.microsoft.com/office/drawing/2014/main" id="{CB2535ED-5A6B-4D4F-AF49-2260C9D64BCC}"/>
              </a:ext>
            </a:extLst>
          </p:cNvPr>
          <p:cNvSpPr/>
          <p:nvPr/>
        </p:nvSpPr>
        <p:spPr>
          <a:xfrm>
            <a:off x="172015" y="1736755"/>
            <a:ext cx="2317687" cy="20791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latin typeface="Miriam Libre" panose="00000500000000000000" pitchFamily="2" charset="-79"/>
                <a:cs typeface="Miriam Libre" panose="00000500000000000000" pitchFamily="2" charset="-79"/>
              </a:rPr>
              <a:t>2.5</a:t>
            </a:r>
            <a:r>
              <a:rPr lang="en-US" sz="2400" b="1" dirty="0">
                <a:latin typeface="Miriam Libre" panose="00000500000000000000" pitchFamily="2" charset="-79"/>
                <a:cs typeface="Miriam Libre" panose="00000500000000000000" pitchFamily="2" charset="-79"/>
              </a:rPr>
              <a:t> </a:t>
            </a:r>
            <a:r>
              <a:rPr lang="en-US" sz="2000" b="1" dirty="0">
                <a:latin typeface="Miriam Libre" panose="00000500000000000000" pitchFamily="2" charset="-79"/>
                <a:cs typeface="Miriam Libre" panose="00000500000000000000" pitchFamily="2" charset="-79"/>
              </a:rPr>
              <a:t>quintillion</a:t>
            </a:r>
          </a:p>
          <a:p>
            <a:pPr algn="ctr"/>
            <a:r>
              <a:rPr lang="en-US" sz="1200" dirty="0">
                <a:latin typeface="Miriam Libre" panose="00000500000000000000" pitchFamily="2" charset="-79"/>
                <a:cs typeface="Miriam Libre" panose="00000500000000000000" pitchFamily="2" charset="-79"/>
              </a:rPr>
              <a:t>bytes of data are created every day</a:t>
            </a:r>
          </a:p>
        </p:txBody>
      </p:sp>
      <p:sp>
        <p:nvSpPr>
          <p:cNvPr id="14" name="Oval 13">
            <a:extLst>
              <a:ext uri="{FF2B5EF4-FFF2-40B4-BE49-F238E27FC236}">
                <a16:creationId xmlns:a16="http://schemas.microsoft.com/office/drawing/2014/main" id="{B509CF7F-7A12-4CF7-9720-978F9FD4796D}"/>
              </a:ext>
            </a:extLst>
          </p:cNvPr>
          <p:cNvSpPr/>
          <p:nvPr/>
        </p:nvSpPr>
        <p:spPr>
          <a:xfrm>
            <a:off x="2489703" y="1493823"/>
            <a:ext cx="2082297" cy="2008360"/>
          </a:xfrm>
          <a:prstGeom prst="ellipse">
            <a:avLst/>
          </a:prstGeom>
          <a:solidFill>
            <a:schemeClr val="accent3"/>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tx1"/>
                </a:solidFill>
                <a:latin typeface="Miriam Libre" panose="00000500000000000000" pitchFamily="2" charset="-79"/>
                <a:cs typeface="Miriam Libre" panose="00000500000000000000" pitchFamily="2" charset="-79"/>
              </a:rPr>
              <a:t>90%</a:t>
            </a:r>
            <a:endParaRPr lang="en-US" sz="2400" b="1" dirty="0">
              <a:solidFill>
                <a:schemeClr val="tx1"/>
              </a:solidFill>
              <a:latin typeface="Miriam Libre" panose="00000500000000000000" pitchFamily="2" charset="-79"/>
              <a:cs typeface="Miriam Libre" panose="00000500000000000000" pitchFamily="2" charset="-79"/>
            </a:endParaRPr>
          </a:p>
          <a:p>
            <a:pPr algn="ctr"/>
            <a:r>
              <a:rPr lang="en-US" sz="1200" dirty="0">
                <a:solidFill>
                  <a:schemeClr val="tx1"/>
                </a:solidFill>
                <a:latin typeface="Miriam Libre" panose="00000500000000000000" pitchFamily="2" charset="-79"/>
                <a:cs typeface="Miriam Libre" panose="00000500000000000000" pitchFamily="2" charset="-79"/>
              </a:rPr>
              <a:t>of the data in the world was generated in the past two years</a:t>
            </a:r>
            <a:endParaRPr lang="en-US" sz="1600" dirty="0">
              <a:solidFill>
                <a:schemeClr val="tx1"/>
              </a:solidFill>
              <a:latin typeface="Miriam Libre" panose="00000500000000000000" pitchFamily="2" charset="-79"/>
              <a:cs typeface="Miriam Libre" panose="00000500000000000000" pitchFamily="2" charset="-79"/>
            </a:endParaRPr>
          </a:p>
        </p:txBody>
      </p:sp>
      <p:sp>
        <p:nvSpPr>
          <p:cNvPr id="15" name="TextBox 14">
            <a:extLst>
              <a:ext uri="{FF2B5EF4-FFF2-40B4-BE49-F238E27FC236}">
                <a16:creationId xmlns:a16="http://schemas.microsoft.com/office/drawing/2014/main" id="{15208886-A241-4BA6-8742-037ACAC61FCC}"/>
              </a:ext>
            </a:extLst>
          </p:cNvPr>
          <p:cNvSpPr txBox="1"/>
          <p:nvPr/>
        </p:nvSpPr>
        <p:spPr>
          <a:xfrm>
            <a:off x="660901" y="4058876"/>
            <a:ext cx="3630441" cy="338554"/>
          </a:xfrm>
          <a:prstGeom prst="rect">
            <a:avLst/>
          </a:prstGeom>
          <a:noFill/>
        </p:spPr>
        <p:txBody>
          <a:bodyPr wrap="square" rtlCol="0">
            <a:spAutoFit/>
          </a:bodyPr>
          <a:lstStyle/>
          <a:p>
            <a:r>
              <a:rPr lang="en-US" sz="1600" i="1" dirty="0">
                <a:latin typeface="Miriam Libre" panose="00000500000000000000" pitchFamily="2" charset="-79"/>
                <a:cs typeface="Miriam Libre" panose="00000500000000000000" pitchFamily="2" charset="-79"/>
              </a:rPr>
              <a:t>What happens to all this </a:t>
            </a:r>
            <a:r>
              <a:rPr lang="en-US" sz="1600" b="1" i="1" dirty="0">
                <a:latin typeface="Miriam Libre" panose="00000500000000000000" pitchFamily="2" charset="-79"/>
                <a:cs typeface="Miriam Libre" panose="00000500000000000000" pitchFamily="2" charset="-79"/>
              </a:rPr>
              <a:t>Big Data</a:t>
            </a:r>
            <a:r>
              <a:rPr lang="en-US" sz="1600" i="1" dirty="0">
                <a:latin typeface="Miriam Libre" panose="00000500000000000000" pitchFamily="2" charset="-79"/>
                <a:cs typeface="Miriam Libre" panose="00000500000000000000" pitchFamily="2" charset="-79"/>
              </a:rPr>
              <a:t>?</a:t>
            </a:r>
          </a:p>
        </p:txBody>
      </p:sp>
      <p:sp>
        <p:nvSpPr>
          <p:cNvPr id="16" name="TextBox 15">
            <a:extLst>
              <a:ext uri="{FF2B5EF4-FFF2-40B4-BE49-F238E27FC236}">
                <a16:creationId xmlns:a16="http://schemas.microsoft.com/office/drawing/2014/main" id="{08633D11-1654-436B-B659-77B9E3920EEA}"/>
              </a:ext>
            </a:extLst>
          </p:cNvPr>
          <p:cNvSpPr txBox="1"/>
          <p:nvPr/>
        </p:nvSpPr>
        <p:spPr>
          <a:xfrm>
            <a:off x="4988458" y="1736755"/>
            <a:ext cx="3548959" cy="338554"/>
          </a:xfrm>
          <a:prstGeom prst="rect">
            <a:avLst/>
          </a:prstGeom>
          <a:noFill/>
        </p:spPr>
        <p:txBody>
          <a:bodyPr wrap="square" rtlCol="0">
            <a:spAutoFit/>
          </a:bodyPr>
          <a:lstStyle/>
          <a:p>
            <a:r>
              <a:rPr lang="en-US" sz="1600" dirty="0">
                <a:latin typeface="Miriam Libre" panose="00000500000000000000" pitchFamily="2" charset="-79"/>
                <a:cs typeface="Miriam Libre" panose="00000500000000000000" pitchFamily="2" charset="-79"/>
              </a:rPr>
              <a:t>Data is extremely valuable…</a:t>
            </a:r>
          </a:p>
        </p:txBody>
      </p:sp>
      <p:sp>
        <p:nvSpPr>
          <p:cNvPr id="17" name="TextBox 16">
            <a:extLst>
              <a:ext uri="{FF2B5EF4-FFF2-40B4-BE49-F238E27FC236}">
                <a16:creationId xmlns:a16="http://schemas.microsoft.com/office/drawing/2014/main" id="{00B75491-6E5D-4A1A-9A2E-CD0435328F81}"/>
              </a:ext>
            </a:extLst>
          </p:cNvPr>
          <p:cNvSpPr txBox="1"/>
          <p:nvPr/>
        </p:nvSpPr>
        <p:spPr>
          <a:xfrm>
            <a:off x="4988457" y="1986975"/>
            <a:ext cx="3548959" cy="338554"/>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if</a:t>
            </a:r>
            <a:r>
              <a:rPr lang="en-US" sz="1600" dirty="0">
                <a:latin typeface="Miriam Libre" panose="00000500000000000000" pitchFamily="2" charset="-79"/>
                <a:cs typeface="Miriam Libre" panose="00000500000000000000" pitchFamily="2" charset="-79"/>
              </a:rPr>
              <a:t> you can decipher it! </a:t>
            </a:r>
          </a:p>
        </p:txBody>
      </p:sp>
      <p:sp>
        <p:nvSpPr>
          <p:cNvPr id="20" name="TextBox 19">
            <a:extLst>
              <a:ext uri="{FF2B5EF4-FFF2-40B4-BE49-F238E27FC236}">
                <a16:creationId xmlns:a16="http://schemas.microsoft.com/office/drawing/2014/main" id="{5DE649BE-13A4-4B6A-AEA0-998D57773CA0}"/>
              </a:ext>
            </a:extLst>
          </p:cNvPr>
          <p:cNvSpPr txBox="1"/>
          <p:nvPr/>
        </p:nvSpPr>
        <p:spPr>
          <a:xfrm>
            <a:off x="4988456" y="2438361"/>
            <a:ext cx="3313571" cy="707886"/>
          </a:xfrm>
          <a:prstGeom prst="rect">
            <a:avLst/>
          </a:prstGeom>
          <a:noFill/>
        </p:spPr>
        <p:txBody>
          <a:bodyPr wrap="square" rtlCol="0">
            <a:spAutoFit/>
          </a:bodyPr>
          <a:lstStyle/>
          <a:p>
            <a:r>
              <a:rPr lang="en-US" sz="1600" b="1" dirty="0">
                <a:latin typeface="Miriam Libre" panose="00000500000000000000" pitchFamily="2" charset="-79"/>
                <a:cs typeface="Miriam Libre" panose="00000500000000000000" pitchFamily="2" charset="-79"/>
              </a:rPr>
              <a:t>Visualization</a:t>
            </a:r>
            <a:r>
              <a:rPr lang="en-US" sz="1600" dirty="0">
                <a:latin typeface="Miriam Libre" panose="00000500000000000000" pitchFamily="2" charset="-79"/>
                <a:cs typeface="Miriam Libre" panose="00000500000000000000" pitchFamily="2" charset="-79"/>
              </a:rPr>
              <a:t> helps turn </a:t>
            </a:r>
            <a:r>
              <a:rPr lang="en-US" sz="2400" i="1" dirty="0">
                <a:solidFill>
                  <a:schemeClr val="accent4"/>
                </a:solidFill>
                <a:latin typeface="Miriam Libre" panose="00000500000000000000" pitchFamily="2" charset="-79"/>
                <a:cs typeface="Miriam Libre" panose="00000500000000000000" pitchFamily="2" charset="-79"/>
              </a:rPr>
              <a:t>data</a:t>
            </a:r>
            <a:r>
              <a:rPr lang="en-US" sz="2400" i="1" dirty="0">
                <a:latin typeface="Miriam Libre" panose="00000500000000000000" pitchFamily="2" charset="-79"/>
                <a:cs typeface="Miriam Libre" panose="00000500000000000000" pitchFamily="2" charset="-79"/>
              </a:rPr>
              <a:t>  </a:t>
            </a:r>
            <a:r>
              <a:rPr lang="en-US" sz="1600" dirty="0">
                <a:latin typeface="Miriam Libre" panose="00000500000000000000" pitchFamily="2" charset="-79"/>
                <a:cs typeface="Miriam Libre" panose="00000500000000000000" pitchFamily="2" charset="-79"/>
              </a:rPr>
              <a:t>into</a:t>
            </a:r>
            <a:r>
              <a:rPr lang="en-US" sz="2400" i="1" dirty="0">
                <a:latin typeface="Miriam Libre" panose="00000500000000000000" pitchFamily="2" charset="-79"/>
                <a:cs typeface="Miriam Libre" panose="00000500000000000000" pitchFamily="2" charset="-79"/>
              </a:rPr>
              <a:t> </a:t>
            </a:r>
            <a:r>
              <a:rPr lang="en-US" sz="2400" i="1" dirty="0">
                <a:solidFill>
                  <a:schemeClr val="tx2">
                    <a:lumMod val="75000"/>
                  </a:schemeClr>
                </a:solidFill>
                <a:latin typeface="Miriam Libre" panose="00000500000000000000" pitchFamily="2" charset="-79"/>
                <a:cs typeface="Miriam Libre" panose="00000500000000000000" pitchFamily="2" charset="-79"/>
              </a:rPr>
              <a:t>information</a:t>
            </a:r>
            <a:endParaRPr lang="en-US" sz="1600" dirty="0">
              <a:solidFill>
                <a:schemeClr val="tx2">
                  <a:lumMod val="75000"/>
                </a:schemeClr>
              </a:solidFill>
              <a:latin typeface="Miriam Libre" panose="00000500000000000000" pitchFamily="2" charset="-79"/>
              <a:cs typeface="Miriam Libre" panose="00000500000000000000" pitchFamily="2" charset="-79"/>
            </a:endParaRPr>
          </a:p>
        </p:txBody>
      </p:sp>
      <p:pic>
        <p:nvPicPr>
          <p:cNvPr id="2050" name="Picture 2" descr="Career Spotlight: Data Scientist vs Machine Learning Engineer | Udacity">
            <a:extLst>
              <a:ext uri="{FF2B5EF4-FFF2-40B4-BE49-F238E27FC236}">
                <a16:creationId xmlns:a16="http://schemas.microsoft.com/office/drawing/2014/main" id="{7BF5B8EA-4059-4F47-AB01-91E6826A80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190" t="9341" r="17347" b="31477"/>
          <a:stretch/>
        </p:blipFill>
        <p:spPr bwMode="auto">
          <a:xfrm>
            <a:off x="5097098" y="3315723"/>
            <a:ext cx="1358020" cy="1081707"/>
          </a:xfrm>
          <a:prstGeom prst="rect">
            <a:avLst/>
          </a:prstGeom>
          <a:noFill/>
          <a:ln w="41275">
            <a:solidFill>
              <a:schemeClr val="tx2">
                <a:lumMod val="75000"/>
              </a:schemeClr>
            </a:solidFill>
          </a:ln>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79170ED2-E206-419B-8334-C749F9517411}"/>
              </a:ext>
            </a:extLst>
          </p:cNvPr>
          <p:cNvSpPr txBox="1"/>
          <p:nvPr/>
        </p:nvSpPr>
        <p:spPr>
          <a:xfrm>
            <a:off x="6545653" y="3259079"/>
            <a:ext cx="1991763" cy="969496"/>
          </a:xfrm>
          <a:prstGeom prst="rect">
            <a:avLst/>
          </a:prstGeom>
          <a:noFill/>
        </p:spPr>
        <p:txBody>
          <a:bodyPr wrap="square" rtlCol="0">
            <a:spAutoFit/>
          </a:bodyPr>
          <a:lstStyle/>
          <a:p>
            <a:r>
              <a:rPr lang="en-US" sz="1600" b="1" u="sng" dirty="0">
                <a:latin typeface="Miriam Libre" panose="00000500000000000000" pitchFamily="2" charset="-79"/>
                <a:cs typeface="Miriam Libre" panose="00000500000000000000" pitchFamily="2" charset="-79"/>
              </a:rPr>
              <a:t>Careers</a:t>
            </a:r>
          </a:p>
          <a:p>
            <a:endParaRPr lang="en-US" sz="900" dirty="0">
              <a:latin typeface="Miriam Libre" panose="00000500000000000000" pitchFamily="2" charset="-79"/>
              <a:cs typeface="Miriam Libre" panose="00000500000000000000" pitchFamily="2" charset="-79"/>
            </a:endParaRPr>
          </a:p>
          <a:p>
            <a:r>
              <a:rPr lang="en-US" sz="1600" dirty="0">
                <a:latin typeface="Miriam Libre" panose="00000500000000000000" pitchFamily="2" charset="-79"/>
                <a:cs typeface="Miriam Libre" panose="00000500000000000000" pitchFamily="2" charset="-79"/>
              </a:rPr>
              <a:t>Data Scientist</a:t>
            </a:r>
          </a:p>
          <a:p>
            <a:r>
              <a:rPr lang="en-US" sz="1600" dirty="0">
                <a:latin typeface="Miriam Libre" panose="00000500000000000000" pitchFamily="2" charset="-79"/>
                <a:cs typeface="Miriam Libre" panose="00000500000000000000" pitchFamily="2" charset="-79"/>
              </a:rPr>
              <a:t>Data Analyst</a:t>
            </a:r>
          </a:p>
        </p:txBody>
      </p:sp>
    </p:spTree>
    <p:extLst>
      <p:ext uri="{BB962C8B-B14F-4D97-AF65-F5344CB8AC3E}">
        <p14:creationId xmlns:p14="http://schemas.microsoft.com/office/powerpoint/2010/main" val="41807810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750" fill="hold"/>
                                        <p:tgtEl>
                                          <p:spTgt spid="13"/>
                                        </p:tgtEl>
                                        <p:attrNameLst>
                                          <p:attrName>ppt_w</p:attrName>
                                        </p:attrNameLst>
                                      </p:cBhvr>
                                      <p:tavLst>
                                        <p:tav tm="0">
                                          <p:val>
                                            <p:fltVal val="0"/>
                                          </p:val>
                                        </p:tav>
                                        <p:tav tm="100000">
                                          <p:val>
                                            <p:strVal val="#ppt_w"/>
                                          </p:val>
                                        </p:tav>
                                      </p:tavLst>
                                    </p:anim>
                                    <p:anim calcmode="lin" valueType="num">
                                      <p:cBhvr>
                                        <p:cTn id="8" dur="750" fill="hold"/>
                                        <p:tgtEl>
                                          <p:spTgt spid="13"/>
                                        </p:tgtEl>
                                        <p:attrNameLst>
                                          <p:attrName>ppt_h</p:attrName>
                                        </p:attrNameLst>
                                      </p:cBhvr>
                                      <p:tavLst>
                                        <p:tav tm="0">
                                          <p:val>
                                            <p:fltVal val="0"/>
                                          </p:val>
                                        </p:tav>
                                        <p:tav tm="100000">
                                          <p:val>
                                            <p:strVal val="#ppt_h"/>
                                          </p:val>
                                        </p:tav>
                                      </p:tavLst>
                                    </p:anim>
                                    <p:anim calcmode="lin" valueType="num">
                                      <p:cBhvr>
                                        <p:cTn id="9" dur="750" fill="hold"/>
                                        <p:tgtEl>
                                          <p:spTgt spid="13"/>
                                        </p:tgtEl>
                                        <p:attrNameLst>
                                          <p:attrName>style.rotation</p:attrName>
                                        </p:attrNameLst>
                                      </p:cBhvr>
                                      <p:tavLst>
                                        <p:tav tm="0">
                                          <p:val>
                                            <p:fltVal val="90"/>
                                          </p:val>
                                        </p:tav>
                                        <p:tav tm="100000">
                                          <p:val>
                                            <p:fltVal val="0"/>
                                          </p:val>
                                        </p:tav>
                                      </p:tavLst>
                                    </p:anim>
                                    <p:animEffect transition="in" filter="fade">
                                      <p:cBhvr>
                                        <p:cTn id="10" dur="75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750" fill="hold"/>
                                        <p:tgtEl>
                                          <p:spTgt spid="14"/>
                                        </p:tgtEl>
                                        <p:attrNameLst>
                                          <p:attrName>ppt_w</p:attrName>
                                        </p:attrNameLst>
                                      </p:cBhvr>
                                      <p:tavLst>
                                        <p:tav tm="0">
                                          <p:val>
                                            <p:fltVal val="0"/>
                                          </p:val>
                                        </p:tav>
                                        <p:tav tm="100000">
                                          <p:val>
                                            <p:strVal val="#ppt_w"/>
                                          </p:val>
                                        </p:tav>
                                      </p:tavLst>
                                    </p:anim>
                                    <p:anim calcmode="lin" valueType="num">
                                      <p:cBhvr>
                                        <p:cTn id="16" dur="750" fill="hold"/>
                                        <p:tgtEl>
                                          <p:spTgt spid="14"/>
                                        </p:tgtEl>
                                        <p:attrNameLst>
                                          <p:attrName>ppt_h</p:attrName>
                                        </p:attrNameLst>
                                      </p:cBhvr>
                                      <p:tavLst>
                                        <p:tav tm="0">
                                          <p:val>
                                            <p:fltVal val="0"/>
                                          </p:val>
                                        </p:tav>
                                        <p:tav tm="100000">
                                          <p:val>
                                            <p:strVal val="#ppt_h"/>
                                          </p:val>
                                        </p:tav>
                                      </p:tavLst>
                                    </p:anim>
                                    <p:anim calcmode="lin" valueType="num">
                                      <p:cBhvr>
                                        <p:cTn id="17" dur="750" fill="hold"/>
                                        <p:tgtEl>
                                          <p:spTgt spid="14"/>
                                        </p:tgtEl>
                                        <p:attrNameLst>
                                          <p:attrName>style.rotation</p:attrName>
                                        </p:attrNameLst>
                                      </p:cBhvr>
                                      <p:tavLst>
                                        <p:tav tm="0">
                                          <p:val>
                                            <p:fltVal val="90"/>
                                          </p:val>
                                        </p:tav>
                                        <p:tav tm="100000">
                                          <p:val>
                                            <p:fltVal val="0"/>
                                          </p:val>
                                        </p:tav>
                                      </p:tavLst>
                                    </p:anim>
                                    <p:animEffect transition="in" filter="fade">
                                      <p:cBhvr>
                                        <p:cTn id="18" dur="75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left)">
                                      <p:cBhvr>
                                        <p:cTn id="23" dur="500"/>
                                        <p:tgtEl>
                                          <p:spTgt spid="1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050"/>
                                        </p:tgtEl>
                                        <p:attrNameLst>
                                          <p:attrName>style.visibility</p:attrName>
                                        </p:attrNameLst>
                                      </p:cBhvr>
                                      <p:to>
                                        <p:strVal val="visible"/>
                                      </p:to>
                                    </p:set>
                                    <p:animEffect transition="in" filter="fade">
                                      <p:cBhvr>
                                        <p:cTn id="43" dur="500"/>
                                        <p:tgtEl>
                                          <p:spTgt spid="205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p:bldP spid="16" grpId="0"/>
      <p:bldP spid="17" grpId="0"/>
      <p:bldP spid="20" grpId="0"/>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1782E-CE1B-4026-B8D9-839E99952A1C}"/>
              </a:ext>
            </a:extLst>
          </p:cNvPr>
          <p:cNvSpPr>
            <a:spLocks noGrp="1"/>
          </p:cNvSpPr>
          <p:nvPr>
            <p:ph type="title"/>
          </p:nvPr>
        </p:nvSpPr>
        <p:spPr/>
        <p:txBody>
          <a:bodyPr/>
          <a:lstStyle/>
          <a:p>
            <a:r>
              <a:rPr lang="en-US" dirty="0"/>
              <a:t>Current Example: CoViD-19</a:t>
            </a:r>
          </a:p>
        </p:txBody>
      </p:sp>
      <p:pic>
        <p:nvPicPr>
          <p:cNvPr id="5" name="Picture 4">
            <a:extLst>
              <a:ext uri="{FF2B5EF4-FFF2-40B4-BE49-F238E27FC236}">
                <a16:creationId xmlns:a16="http://schemas.microsoft.com/office/drawing/2014/main" id="{DE1111E7-E470-4FCC-B9AD-AB8C4569BDFA}"/>
              </a:ext>
            </a:extLst>
          </p:cNvPr>
          <p:cNvPicPr>
            <a:picLocks noChangeAspect="1"/>
          </p:cNvPicPr>
          <p:nvPr/>
        </p:nvPicPr>
        <p:blipFill>
          <a:blip r:embed="rId3"/>
          <a:stretch>
            <a:fillRect/>
          </a:stretch>
        </p:blipFill>
        <p:spPr>
          <a:xfrm>
            <a:off x="875590" y="1457608"/>
            <a:ext cx="7392819" cy="3014859"/>
          </a:xfrm>
          <a:prstGeom prst="rect">
            <a:avLst/>
          </a:prstGeom>
        </p:spPr>
      </p:pic>
    </p:spTree>
    <p:extLst>
      <p:ext uri="{BB962C8B-B14F-4D97-AF65-F5344CB8AC3E}">
        <p14:creationId xmlns:p14="http://schemas.microsoft.com/office/powerpoint/2010/main" val="22904204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1782E-CE1B-4026-B8D9-839E99952A1C}"/>
              </a:ext>
            </a:extLst>
          </p:cNvPr>
          <p:cNvSpPr>
            <a:spLocks noGrp="1"/>
          </p:cNvSpPr>
          <p:nvPr>
            <p:ph type="title"/>
          </p:nvPr>
        </p:nvSpPr>
        <p:spPr/>
        <p:txBody>
          <a:bodyPr/>
          <a:lstStyle/>
          <a:p>
            <a:r>
              <a:rPr lang="en-US" dirty="0"/>
              <a:t>Truth in Data</a:t>
            </a:r>
          </a:p>
        </p:txBody>
      </p:sp>
      <p:sp>
        <p:nvSpPr>
          <p:cNvPr id="3" name="TextBox 2">
            <a:extLst>
              <a:ext uri="{FF2B5EF4-FFF2-40B4-BE49-F238E27FC236}">
                <a16:creationId xmlns:a16="http://schemas.microsoft.com/office/drawing/2014/main" id="{94EA9BA1-3552-41FA-968D-EAB8FB677C39}"/>
              </a:ext>
            </a:extLst>
          </p:cNvPr>
          <p:cNvSpPr txBox="1"/>
          <p:nvPr/>
        </p:nvSpPr>
        <p:spPr>
          <a:xfrm>
            <a:off x="1217798" y="4193612"/>
            <a:ext cx="6724918" cy="338554"/>
          </a:xfrm>
          <a:prstGeom prst="rect">
            <a:avLst/>
          </a:prstGeom>
          <a:noFill/>
        </p:spPr>
        <p:txBody>
          <a:bodyPr wrap="none" rtlCol="0">
            <a:spAutoFit/>
          </a:bodyPr>
          <a:lstStyle/>
          <a:p>
            <a:r>
              <a:rPr lang="en-US" sz="1600" i="1" dirty="0">
                <a:latin typeface="Miriam Libre" panose="00000500000000000000" pitchFamily="2" charset="-79"/>
                <a:cs typeface="Miriam Libre" panose="00000500000000000000" pitchFamily="2" charset="-79"/>
              </a:rPr>
              <a:t>Visualizations can be misleading and may not tell the whole story</a:t>
            </a:r>
          </a:p>
        </p:txBody>
      </p:sp>
      <p:pic>
        <p:nvPicPr>
          <p:cNvPr id="4100" name="Picture 4">
            <a:extLst>
              <a:ext uri="{FF2B5EF4-FFF2-40B4-BE49-F238E27FC236}">
                <a16:creationId xmlns:a16="http://schemas.microsoft.com/office/drawing/2014/main" id="{529F02C5-FBE4-486F-AEB7-917C67F10AB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855" t="5089" r="11183" b="27049"/>
          <a:stretch/>
        </p:blipFill>
        <p:spPr bwMode="auto">
          <a:xfrm>
            <a:off x="720000" y="1494371"/>
            <a:ext cx="3498914" cy="222259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E5EDFD5-FEE9-4865-9E7A-31836192A6F3}"/>
              </a:ext>
            </a:extLst>
          </p:cNvPr>
          <p:cNvSpPr txBox="1"/>
          <p:nvPr/>
        </p:nvSpPr>
        <p:spPr>
          <a:xfrm>
            <a:off x="720000" y="3716966"/>
            <a:ext cx="2653290" cy="276999"/>
          </a:xfrm>
          <a:prstGeom prst="rect">
            <a:avLst/>
          </a:prstGeom>
          <a:noFill/>
        </p:spPr>
        <p:txBody>
          <a:bodyPr wrap="none" rtlCol="0">
            <a:spAutoFit/>
          </a:bodyPr>
          <a:lstStyle/>
          <a:p>
            <a:r>
              <a:rPr lang="en-US" sz="1200" b="1" dirty="0">
                <a:solidFill>
                  <a:schemeClr val="bg2">
                    <a:lumMod val="75000"/>
                  </a:schemeClr>
                </a:solidFill>
                <a:latin typeface="Miriam Libre" panose="00000500000000000000" pitchFamily="2" charset="-79"/>
                <a:cs typeface="Miriam Libre" panose="00000500000000000000" pitchFamily="2" charset="-79"/>
              </a:rPr>
              <a:t>Truncating the Graph </a:t>
            </a:r>
            <a:r>
              <a:rPr lang="en-US" sz="1200" dirty="0">
                <a:solidFill>
                  <a:schemeClr val="bg2">
                    <a:lumMod val="75000"/>
                  </a:schemeClr>
                </a:solidFill>
                <a:latin typeface="Miriam Libre" panose="00000500000000000000" pitchFamily="2" charset="-79"/>
                <a:cs typeface="Miriam Libre" panose="00000500000000000000" pitchFamily="2" charset="-79"/>
              </a:rPr>
              <a:t>(Fox News)</a:t>
            </a:r>
          </a:p>
        </p:txBody>
      </p:sp>
      <p:sp>
        <p:nvSpPr>
          <p:cNvPr id="12" name="TextBox 11">
            <a:extLst>
              <a:ext uri="{FF2B5EF4-FFF2-40B4-BE49-F238E27FC236}">
                <a16:creationId xmlns:a16="http://schemas.microsoft.com/office/drawing/2014/main" id="{5E4A7EED-98FA-48A1-BA84-D12162F0A25A}"/>
              </a:ext>
            </a:extLst>
          </p:cNvPr>
          <p:cNvSpPr txBox="1"/>
          <p:nvPr/>
        </p:nvSpPr>
        <p:spPr>
          <a:xfrm>
            <a:off x="4580257" y="3716965"/>
            <a:ext cx="4173647" cy="276999"/>
          </a:xfrm>
          <a:prstGeom prst="rect">
            <a:avLst/>
          </a:prstGeom>
          <a:noFill/>
        </p:spPr>
        <p:txBody>
          <a:bodyPr wrap="square">
            <a:spAutoFit/>
          </a:bodyPr>
          <a:lstStyle/>
          <a:p>
            <a:r>
              <a:rPr lang="en-US" sz="1200" b="1" dirty="0">
                <a:solidFill>
                  <a:schemeClr val="tx2">
                    <a:lumMod val="75000"/>
                  </a:schemeClr>
                </a:solidFill>
                <a:latin typeface="Miriam Libre" panose="00000500000000000000" pitchFamily="2" charset="-79"/>
                <a:cs typeface="Miriam Libre" panose="00000500000000000000" pitchFamily="2" charset="-79"/>
              </a:rPr>
              <a:t>Correlation vs Causation</a:t>
            </a:r>
            <a:r>
              <a:rPr lang="en-US" sz="1200" dirty="0">
                <a:solidFill>
                  <a:schemeClr val="tx2">
                    <a:lumMod val="75000"/>
                  </a:schemeClr>
                </a:solidFill>
                <a:latin typeface="Miriam Libre" panose="00000500000000000000" pitchFamily="2" charset="-79"/>
                <a:cs typeface="Miriam Libre" panose="00000500000000000000" pitchFamily="2" charset="-79"/>
              </a:rPr>
              <a:t> (Ice Cream &amp; Murder)</a:t>
            </a:r>
          </a:p>
        </p:txBody>
      </p:sp>
      <p:pic>
        <p:nvPicPr>
          <p:cNvPr id="13" name="Picture 12">
            <a:extLst>
              <a:ext uri="{FF2B5EF4-FFF2-40B4-BE49-F238E27FC236}">
                <a16:creationId xmlns:a16="http://schemas.microsoft.com/office/drawing/2014/main" id="{6452722B-729C-4518-8328-29293C99A692}"/>
              </a:ext>
            </a:extLst>
          </p:cNvPr>
          <p:cNvPicPr>
            <a:picLocks noChangeAspect="1"/>
          </p:cNvPicPr>
          <p:nvPr/>
        </p:nvPicPr>
        <p:blipFill>
          <a:blip r:embed="rId4"/>
          <a:stretch>
            <a:fillRect/>
          </a:stretch>
        </p:blipFill>
        <p:spPr>
          <a:xfrm>
            <a:off x="4548818" y="1494371"/>
            <a:ext cx="3875182" cy="2222596"/>
          </a:xfrm>
          <a:prstGeom prst="rect">
            <a:avLst/>
          </a:prstGeom>
        </p:spPr>
      </p:pic>
    </p:spTree>
    <p:extLst>
      <p:ext uri="{BB962C8B-B14F-4D97-AF65-F5344CB8AC3E}">
        <p14:creationId xmlns:p14="http://schemas.microsoft.com/office/powerpoint/2010/main" val="20874239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0"/>
                                        </p:tgtEl>
                                        <p:attrNameLst>
                                          <p:attrName>style.visibility</p:attrName>
                                        </p:attrNameLst>
                                      </p:cBhvr>
                                      <p:to>
                                        <p:strVal val="visible"/>
                                      </p:to>
                                    </p:set>
                                    <p:animEffect transition="in" filter="fade">
                                      <p:cBhvr>
                                        <p:cTn id="7" dur="500"/>
                                        <p:tgtEl>
                                          <p:spTgt spid="410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left)">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12" grpId="0"/>
    </p:bldLst>
  </p:timing>
</p:sld>
</file>

<file path=ppt/theme/theme1.xml><?xml version="1.0" encoding="utf-8"?>
<a:theme xmlns:a="http://schemas.openxmlformats.org/drawingml/2006/main" name="Blue Grid Interface &amp; Sticky Notes Company Profile by Slidesgo">
  <a:themeElements>
    <a:clrScheme name="Simple Light">
      <a:dk1>
        <a:srgbClr val="000000"/>
      </a:dk1>
      <a:lt1>
        <a:srgbClr val="FFFFFF"/>
      </a:lt1>
      <a:dk2>
        <a:srgbClr val="AA2FE6"/>
      </a:dk2>
      <a:lt2>
        <a:srgbClr val="FF7ACD"/>
      </a:lt2>
      <a:accent1>
        <a:srgbClr val="FFA27A"/>
      </a:accent1>
      <a:accent2>
        <a:srgbClr val="FFDF6D"/>
      </a:accent2>
      <a:accent3>
        <a:srgbClr val="8FFFC1"/>
      </a:accent3>
      <a:accent4>
        <a:srgbClr val="24069D"/>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6167</TotalTime>
  <Words>2356</Words>
  <Application>Microsoft Office PowerPoint</Application>
  <PresentationFormat>On-screen Show (16:9)</PresentationFormat>
  <Paragraphs>245</Paragraphs>
  <Slides>23</Slides>
  <Notes>20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Miriam Libre</vt:lpstr>
      <vt:lpstr>Krona One</vt:lpstr>
      <vt:lpstr>Consolas</vt:lpstr>
      <vt:lpstr>Blue Grid Interface &amp; Sticky Notes Company Profile by Slidesgo</vt:lpstr>
      <vt:lpstr>Bringing Data to Life with Visualization</vt:lpstr>
      <vt:lpstr>How can data be visualized?</vt:lpstr>
      <vt:lpstr>PowerPoint Presentation</vt:lpstr>
      <vt:lpstr>The Importance of Data Visualization</vt:lpstr>
      <vt:lpstr>Why should data be visualized?</vt:lpstr>
      <vt:lpstr>Historical Example: Mortality</vt:lpstr>
      <vt:lpstr>PowerPoint Presentation</vt:lpstr>
      <vt:lpstr>Current Example: CoViD-19</vt:lpstr>
      <vt:lpstr>Truth in Data</vt:lpstr>
      <vt:lpstr>Different Types of Visualizations for Different Types of Data</vt:lpstr>
      <vt:lpstr>PowerPoint Presentation</vt:lpstr>
      <vt:lpstr>Basic Chart Types</vt:lpstr>
      <vt:lpstr>Basic Chart Types</vt:lpstr>
      <vt:lpstr>Basic Chart Types</vt:lpstr>
      <vt:lpstr>Basic Chart Types</vt:lpstr>
      <vt:lpstr>Basic Chart Types</vt:lpstr>
      <vt:lpstr>Data Visualization Technologies</vt:lpstr>
      <vt:lpstr>Spreadsheet Graphing</vt:lpstr>
      <vt:lpstr>Custom Programming</vt:lpstr>
      <vt:lpstr>ggplot</vt:lpstr>
      <vt:lpstr>Summary</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  HTML &amp; CSS!</dc:title>
  <dc:creator>Marissa Dilisio</dc:creator>
  <cp:lastModifiedBy>Joseph Maxwell</cp:lastModifiedBy>
  <cp:revision>40</cp:revision>
  <dcterms:modified xsi:type="dcterms:W3CDTF">2022-04-18T17:50:38Z</dcterms:modified>
</cp:coreProperties>
</file>